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34"/>
  </p:notesMasterIdLst>
  <p:sldIdLst>
    <p:sldId id="257" r:id="rId2"/>
    <p:sldId id="315" r:id="rId3"/>
    <p:sldId id="299" r:id="rId4"/>
    <p:sldId id="273" r:id="rId5"/>
    <p:sldId id="278" r:id="rId6"/>
    <p:sldId id="330" r:id="rId7"/>
    <p:sldId id="275" r:id="rId8"/>
    <p:sldId id="314" r:id="rId9"/>
    <p:sldId id="264" r:id="rId10"/>
    <p:sldId id="317" r:id="rId11"/>
    <p:sldId id="331" r:id="rId12"/>
    <p:sldId id="318" r:id="rId13"/>
    <p:sldId id="319" r:id="rId14"/>
    <p:sldId id="320" r:id="rId15"/>
    <p:sldId id="324" r:id="rId16"/>
    <p:sldId id="322" r:id="rId17"/>
    <p:sldId id="323" r:id="rId18"/>
    <p:sldId id="325" r:id="rId19"/>
    <p:sldId id="332" r:id="rId20"/>
    <p:sldId id="326" r:id="rId21"/>
    <p:sldId id="327" r:id="rId22"/>
    <p:sldId id="328" r:id="rId23"/>
    <p:sldId id="329" r:id="rId24"/>
    <p:sldId id="333" r:id="rId25"/>
    <p:sldId id="334" r:id="rId26"/>
    <p:sldId id="271" r:id="rId27"/>
    <p:sldId id="296" r:id="rId28"/>
    <p:sldId id="297" r:id="rId29"/>
    <p:sldId id="298" r:id="rId30"/>
    <p:sldId id="281" r:id="rId31"/>
    <p:sldId id="313" r:id="rId32"/>
    <p:sldId id="272" r:id="rId3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00"/>
    <a:srgbClr val="40CCBF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686" autoAdjust="0"/>
  </p:normalViewPr>
  <p:slideViewPr>
    <p:cSldViewPr>
      <p:cViewPr>
        <p:scale>
          <a:sx n="92" d="100"/>
          <a:sy n="92" d="100"/>
        </p:scale>
        <p:origin x="-744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C0172E4-C059-44B3-A0F9-F9FC90CCCB2C}" type="datetimeFigureOut">
              <a:rPr lang="ru-RU"/>
              <a:pPr>
                <a:defRPr/>
              </a:pPr>
              <a:t>18.04.2018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984BEA6-8028-49AA-B3EA-4414672511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9459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B8A0327D-3896-4743-9575-64715C924EAC}" type="slidenum">
              <a:rPr lang="ru-RU" altLang="ru-RU" sz="1200">
                <a:latin typeface="+mn-lt"/>
              </a:rPr>
              <a:pPr algn="r">
                <a:defRPr/>
              </a:pPr>
              <a:t>5</a:t>
            </a:fld>
            <a:endParaRPr lang="ru-RU" altLang="ru-RU" sz="1200">
              <a:latin typeface="+mn-lt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28021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28022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C1E54-837B-40EF-8D30-1263459A9F17}" type="datetimeFigureOut">
              <a:rPr lang="ru-RU"/>
              <a:pPr>
                <a:defRPr/>
              </a:pPr>
              <a:t>18.04.2018</a:t>
            </a:fld>
            <a:endParaRPr lang="ru-RU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4E801-B604-419B-A231-337F34D907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C637C-A29F-460C-BD66-95E3F7DFF917}" type="datetimeFigureOut">
              <a:rPr lang="ru-RU"/>
              <a:pPr>
                <a:defRPr/>
              </a:pPr>
              <a:t>18.04.2018</a:t>
            </a:fld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443FB-EF27-4C36-A248-F4BFF50F23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F6F2FB-D858-4998-B1E0-F3EC752276E2}" type="datetimeFigureOut">
              <a:rPr lang="ru-RU"/>
              <a:pPr>
                <a:defRPr/>
              </a:pPr>
              <a:t>18.04.2018</a:t>
            </a:fld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EEFBB-7FED-49F4-B9B8-6745F77357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1F6842-0C12-4779-A5E9-0C2A050C6EE3}" type="datetimeFigureOut">
              <a:rPr lang="ru-RU"/>
              <a:pPr>
                <a:defRPr/>
              </a:pPr>
              <a:t>18.04.2018</a:t>
            </a:fld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4E850B-9A84-4283-AC25-DE7E89BA8B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21876F-ECE6-4331-8C8A-708B61765FA4}" type="datetimeFigureOut">
              <a:rPr lang="ru-RU"/>
              <a:pPr>
                <a:defRPr/>
              </a:pPr>
              <a:t>18.04.2018</a:t>
            </a:fld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8C5C21-08C5-428E-AD58-BFDE1047BC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BF6F0-3175-4716-9DA0-DC041B08AFF5}" type="datetimeFigureOut">
              <a:rPr lang="ru-RU"/>
              <a:pPr>
                <a:defRPr/>
              </a:pPr>
              <a:t>18.04.2018</a:t>
            </a:fld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0320A-7939-42DD-9CE1-860FD0EE94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03DDDF-3C01-4631-8832-985C141D463D}" type="datetimeFigureOut">
              <a:rPr lang="ru-RU"/>
              <a:pPr>
                <a:defRPr/>
              </a:pPr>
              <a:t>18.04.2018</a:t>
            </a:fld>
            <a:endParaRPr lang="ru-RU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CCA41-DF59-4C2F-8D4E-F30DE732EE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0C7B7-A5C3-45DC-A1B0-F3AE2FC6F9F8}" type="datetimeFigureOut">
              <a:rPr lang="ru-RU"/>
              <a:pPr>
                <a:defRPr/>
              </a:pPr>
              <a:t>18.04.2018</a:t>
            </a:fld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44DC4F-17CF-48BF-9067-909A2FA6BD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CAEEA-29D1-45CF-AFA3-8543A548B7E7}" type="datetimeFigureOut">
              <a:rPr lang="ru-RU"/>
              <a:pPr>
                <a:defRPr/>
              </a:pPr>
              <a:t>18.04.2018</a:t>
            </a:fld>
            <a:endParaRPr lang="ru-RU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19F9E5-DDAB-4678-8474-9EC073DA6F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3FEEF-96A7-4060-BB87-EE8E59B372B8}" type="datetimeFigureOut">
              <a:rPr lang="ru-RU"/>
              <a:pPr>
                <a:defRPr/>
              </a:pPr>
              <a:t>18.04.2018</a:t>
            </a:fld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6B25AE-2E69-4D94-91F1-CE05EDCEC4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2ACB80-02E3-46F0-AF6A-F36D07EB8D47}" type="datetimeFigureOut">
              <a:rPr lang="ru-RU"/>
              <a:pPr>
                <a:defRPr/>
              </a:pPr>
              <a:t>18.04.2018</a:t>
            </a:fld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5E435-E644-4B16-BFFC-EA99C13BBC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126979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6980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6981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6982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6983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6984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6985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6986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6987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6988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6989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6990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6991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6992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6993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6994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6995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6996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26997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2699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26999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B6A52097-675F-403C-A811-4C8D3A1C886A}" type="datetimeFigureOut">
              <a:rPr lang="ru-RU"/>
              <a:pPr>
                <a:defRPr/>
              </a:pPr>
              <a:t>18.04.2018</a:t>
            </a:fld>
            <a:endParaRPr lang="ru-RU"/>
          </a:p>
        </p:txBody>
      </p:sp>
      <p:sp>
        <p:nvSpPr>
          <p:cNvPr id="127000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7001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68837D4D-876D-46C3-8281-F99D6D34AC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7" r:id="rId1"/>
    <p:sldLayoutId id="2147483676" r:id="rId2"/>
    <p:sldLayoutId id="2147483675" r:id="rId3"/>
    <p:sldLayoutId id="2147483674" r:id="rId4"/>
    <p:sldLayoutId id="2147483673" r:id="rId5"/>
    <p:sldLayoutId id="2147483672" r:id="rId6"/>
    <p:sldLayoutId id="2147483671" r:id="rId7"/>
    <p:sldLayoutId id="2147483670" r:id="rId8"/>
    <p:sldLayoutId id="2147483669" r:id="rId9"/>
    <p:sldLayoutId id="2147483668" r:id="rId10"/>
    <p:sldLayoutId id="2147483667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11188" y="404813"/>
            <a:ext cx="7993062" cy="4608512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0" i="1" smtClean="0">
                <a:cs typeface="Times New Roman" pitchFamily="18" charset="0"/>
              </a:rPr>
              <a:t>БЮДЖЕТ ДЛЯ ГРАЖДАН</a:t>
            </a:r>
            <a:br>
              <a:rPr lang="ru-RU" sz="4000" b="0" i="1" smtClean="0">
                <a:cs typeface="Times New Roman" pitchFamily="18" charset="0"/>
              </a:rPr>
            </a:br>
            <a:r>
              <a:rPr lang="ru-RU" sz="4000" b="0" i="1" smtClean="0">
                <a:cs typeface="Times New Roman" pitchFamily="18" charset="0"/>
              </a:rPr>
              <a:t/>
            </a:r>
            <a:br>
              <a:rPr lang="ru-RU" sz="4000" b="0" i="1" smtClean="0">
                <a:cs typeface="Times New Roman" pitchFamily="18" charset="0"/>
              </a:rPr>
            </a:br>
            <a:r>
              <a:rPr lang="ru-RU" sz="4000" b="0" i="1" smtClean="0">
                <a:cs typeface="Times New Roman" pitchFamily="18" charset="0"/>
              </a:rPr>
              <a:t>Исполнение бюджета Тейковского муниципального района</a:t>
            </a:r>
            <a:br>
              <a:rPr lang="ru-RU" sz="4000" b="0" i="1" smtClean="0">
                <a:cs typeface="Times New Roman" pitchFamily="18" charset="0"/>
              </a:rPr>
            </a:br>
            <a:r>
              <a:rPr lang="ru-RU" sz="4000" b="0" i="1" smtClean="0">
                <a:cs typeface="Times New Roman" pitchFamily="18" charset="0"/>
              </a:rPr>
              <a:t>за 2017 год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404938" y="3935413"/>
            <a:ext cx="6334125" cy="1755775"/>
          </a:xfrm>
        </p:spPr>
        <p:txBody>
          <a:bodyPr>
            <a:normAutofit/>
          </a:bodyPr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endParaRPr lang="ru-RU" sz="2000" b="1" i="1">
              <a:cs typeface="Times New Roman" pitchFamily="18" charset="0"/>
            </a:endParaRPr>
          </a:p>
          <a:p>
            <a:pPr marL="0" indent="0" algn="ctr" eaLnBrk="1" hangingPunct="1">
              <a:buFont typeface="Wingdings" pitchFamily="2" charset="2"/>
              <a:buNone/>
              <a:defRPr/>
            </a:pPr>
            <a:endParaRPr lang="ru-RU" sz="2000" b="1" i="1">
              <a:cs typeface="Times New Roman" pitchFamily="18" charset="0"/>
            </a:endParaRPr>
          </a:p>
          <a:p>
            <a:pPr marL="0" indent="0" algn="ctr" eaLnBrk="1" hangingPunct="1">
              <a:buFont typeface="Wingdings" pitchFamily="2" charset="2"/>
              <a:buNone/>
              <a:defRPr/>
            </a:pPr>
            <a:endParaRPr lang="ru-RU" sz="2000" b="1" i="1">
              <a:cs typeface="Times New Roman" pitchFamily="18" charset="0"/>
            </a:endParaRPr>
          </a:p>
          <a:p>
            <a:pPr marL="0" indent="0" algn="ctr" eaLnBrk="1" hangingPunct="1">
              <a:buFont typeface="Wingdings" pitchFamily="2" charset="2"/>
              <a:buNone/>
              <a:defRPr/>
            </a:pPr>
            <a:endParaRPr lang="ru-RU">
              <a:solidFill>
                <a:srgbClr val="898989"/>
              </a:solidFill>
            </a:endParaRPr>
          </a:p>
          <a:p>
            <a:pPr marL="0" indent="0" algn="ctr" eaLnBrk="1" hangingPunct="1">
              <a:buFont typeface="Wingdings" pitchFamily="2" charset="2"/>
              <a:buNone/>
              <a:defRPr/>
            </a:pPr>
            <a:endParaRPr lang="ru-RU">
              <a:solidFill>
                <a:srgbClr val="898989"/>
              </a:solidFill>
            </a:endParaRPr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2608263" y="5011738"/>
            <a:ext cx="53276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/>
              <a:t>Подготовлен на основе проекта решения Совета Тейковского </a:t>
            </a:r>
          </a:p>
          <a:p>
            <a:r>
              <a:rPr lang="ru-RU" sz="1400"/>
              <a:t>муниципального района «Об утверждении отчета об</a:t>
            </a:r>
          </a:p>
          <a:p>
            <a:r>
              <a:rPr lang="ru-RU" sz="1400"/>
              <a:t>исполнении бюджета Тейковского муниципального района</a:t>
            </a:r>
          </a:p>
          <a:p>
            <a:r>
              <a:rPr lang="ru-RU" sz="1400"/>
              <a:t>за 2017 год»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18487" cy="130175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1800" b="0"/>
              <a:t>Муниципальные программы Тейковского муниципального района</a:t>
            </a:r>
            <a:br>
              <a:rPr lang="ru-RU" altLang="ru-RU" sz="1800" b="0"/>
            </a:br>
            <a:r>
              <a:rPr lang="ru-RU" altLang="ru-RU" sz="1800" b="0"/>
              <a:t> (в тыс. руб.)</a:t>
            </a:r>
          </a:p>
        </p:txBody>
      </p:sp>
      <p:graphicFrame>
        <p:nvGraphicFramePr>
          <p:cNvPr id="44144" name="Group 112"/>
          <p:cNvGraphicFramePr>
            <a:graphicFrameLocks noGrp="1"/>
          </p:cNvGraphicFramePr>
          <p:nvPr/>
        </p:nvGraphicFramePr>
        <p:xfrm>
          <a:off x="395288" y="1052513"/>
          <a:ext cx="8497887" cy="5062537"/>
        </p:xfrm>
        <a:graphic>
          <a:graphicData uri="http://schemas.openxmlformats.org/drawingml/2006/table">
            <a:tbl>
              <a:tblPr/>
              <a:tblGrid>
                <a:gridCol w="504825"/>
                <a:gridCol w="5111750"/>
                <a:gridCol w="936625"/>
                <a:gridCol w="1008062"/>
                <a:gridCol w="936625"/>
              </a:tblGrid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                            Наименование программы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Утверждено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в бюджете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на 2017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Исполнено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за 2017 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% исполнения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«Развитие образования Тейковского муниципального района»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113423,8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113253,0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99,8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«Культура Тейковского муниципального района»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9561,4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9531,2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99,7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«Развитие физической культуры и спорта в Тейковском муниципальном районе»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177,8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177,7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99,9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4.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«Поддержка населения в Тейковском муниципальном районе»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170,0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162,9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95,8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5.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«Развитие сети муниципальных автомобильных дорог общего пользования местного значения Тейковского муниципального района и дорог внутри населенных пунктов»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8693,3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7372,3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84,8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6.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«Обеспечение доступным и комфортным жильем, объектами инженерной инфраструктуры и услугами жилищно-коммунального хозяйства населения Тейковского муниципального района»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16289,3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14464,8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88,9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7.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«Улучшение кормовой базы в общественном животноводстве Тейковского муниципального района»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189,0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189,0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100,0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8.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Экономическое развитие Тейковского муниципального района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244,6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244,6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100,0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9.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«Развитие информационного общества Тейковского муниципального района»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980,0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835,9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85,3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10.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«Развитие сельского хозяйства и регулирование рынков сельскохозяйственной продукции, сырья и продовольствия в Тейковском муниципальном районе»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321,7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321,7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100,0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11.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«Обеспечение безопасности граждан и профилактика правонарушений в Тейковском  муниципальном районе»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513,6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513,3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99,9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18487" cy="130175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1800" b="0"/>
              <a:t>Муниципальные программы Тейковского муниципального района</a:t>
            </a:r>
            <a:br>
              <a:rPr lang="ru-RU" altLang="ru-RU" sz="1800" b="0"/>
            </a:br>
            <a:r>
              <a:rPr lang="ru-RU" altLang="ru-RU" sz="1800" b="0"/>
              <a:t> (в тыс. руб.)</a:t>
            </a:r>
          </a:p>
        </p:txBody>
      </p:sp>
      <p:graphicFrame>
        <p:nvGraphicFramePr>
          <p:cNvPr id="65634" name="Group 98"/>
          <p:cNvGraphicFramePr>
            <a:graphicFrameLocks noGrp="1"/>
          </p:cNvGraphicFramePr>
          <p:nvPr/>
        </p:nvGraphicFramePr>
        <p:xfrm>
          <a:off x="395288" y="1052513"/>
          <a:ext cx="8497887" cy="1854200"/>
        </p:xfrm>
        <a:graphic>
          <a:graphicData uri="http://schemas.openxmlformats.org/drawingml/2006/table">
            <a:tbl>
              <a:tblPr/>
              <a:tblGrid>
                <a:gridCol w="504825"/>
                <a:gridCol w="5111750"/>
                <a:gridCol w="936625"/>
                <a:gridCol w="1008062"/>
                <a:gridCol w="936625"/>
              </a:tblGrid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                            Наименование программы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Утверждено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в бюджете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на 2017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Исполнено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за 2017 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% исполнения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12.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«Патриотическое воспитание детей и молодежи Тейковского муниципального района»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100,0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100,0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100,0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13.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«Улучшение условий и охраны труда в Тейковском муниципальном районе»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64,7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64,3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99,4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14.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«Создание условий для развития туризма в Тейковском муниципальном районе»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177,8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177,7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99,9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159" name="Group 79"/>
          <p:cNvGraphicFramePr>
            <a:graphicFrameLocks noGrp="1"/>
          </p:cNvGraphicFramePr>
          <p:nvPr>
            <p:ph idx="4294967295"/>
          </p:nvPr>
        </p:nvGraphicFramePr>
        <p:xfrm>
          <a:off x="539750" y="1268413"/>
          <a:ext cx="8245475" cy="5380037"/>
        </p:xfrm>
        <a:graphic>
          <a:graphicData uri="http://schemas.openxmlformats.org/drawingml/2006/table">
            <a:tbl>
              <a:tblPr/>
              <a:tblGrid>
                <a:gridCol w="431800"/>
                <a:gridCol w="5545138"/>
                <a:gridCol w="1150937"/>
                <a:gridCol w="1117600"/>
              </a:tblGrid>
              <a:tr h="8651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Приоритетные направления муниципальной программы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 2017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(тыс.руб.)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за 2017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(тыс.руб.)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«Развитие общего образования»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6697,3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6667,3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«Финансовое обеспечение предоставления мер социальной поддержки сфере образования»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1647,7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1611,7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«Выявление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 поддержка одаренных детей»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476,4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476,4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«Реализация основных общеобразовательных программ»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45268,5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45164,9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а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«Финансовое обеспечениепредоставления общедоступного и бесплатного образования в муниципальных образовательных учреждениях »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54489,3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54489,3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«Реализация дополнительных общеобразовательных программ»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3848,4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3848,3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«Организация отдыха и оздоровление детей»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665,7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665,3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«Реализация молодежной политики на территории Тейковского муниципального района»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80,0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79,3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«Меры социально-экономической поддержки молодых специалистов муниципальных организаций системы образования»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194,5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194,5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«Организация целевой подготовки педагогов для работы в муниципальных организациях Тейковского муниципального района»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56,0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56,0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113423,8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113253,0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8196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cs typeface="Times New Roman" pitchFamily="18" charset="0"/>
              </a:rPr>
              <a:t>Муниципальная программа Тейковского муниципального района </a:t>
            </a:r>
          </a:p>
          <a:p>
            <a:pPr algn="ctr"/>
            <a:r>
              <a:rPr lang="ru-RU" altLang="ru-RU" sz="2000" b="1" i="1">
                <a:cs typeface="Times New Roman" pitchFamily="18" charset="0"/>
              </a:rPr>
              <a:t>«Развитие образования Тейковского муниципального района»      </a:t>
            </a:r>
            <a:endParaRPr lang="ru-RU" altLang="ru-RU" sz="1600" b="1" i="1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0958" name="Group 62"/>
          <p:cNvGraphicFramePr>
            <a:graphicFrameLocks noGrp="1"/>
          </p:cNvGraphicFramePr>
          <p:nvPr>
            <p:ph idx="4294967295"/>
          </p:nvPr>
        </p:nvGraphicFramePr>
        <p:xfrm>
          <a:off x="539750" y="1268413"/>
          <a:ext cx="8245475" cy="2952750"/>
        </p:xfrm>
        <a:graphic>
          <a:graphicData uri="http://schemas.openxmlformats.org/drawingml/2006/table">
            <a:tbl>
              <a:tblPr/>
              <a:tblGrid>
                <a:gridCol w="360363"/>
                <a:gridCol w="5616575"/>
                <a:gridCol w="1150937"/>
                <a:gridCol w="1117600"/>
              </a:tblGrid>
              <a:tr h="13636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Приоритетные направления муниципальной программы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 2017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(тыс.руб.)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за 2017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«Развитие культуры Тейковского муниципального района»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7967,5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7937,5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«Предоставление дополнительного образования в сфере культуры и искусства»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1593,9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1593,7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9561,4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9531,2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9180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cs typeface="Times New Roman" pitchFamily="18" charset="0"/>
              </a:rPr>
              <a:t>Муниципальная программа Тейковского муниципального района </a:t>
            </a:r>
          </a:p>
          <a:p>
            <a:pPr algn="ctr"/>
            <a:r>
              <a:rPr lang="ru-RU" altLang="ru-RU" sz="2000" b="1" i="1">
                <a:cs typeface="Times New Roman" pitchFamily="18" charset="0"/>
              </a:rPr>
              <a:t>«Культура Тейковского муниципального района»      </a:t>
            </a:r>
            <a:endParaRPr lang="ru-RU" altLang="ru-RU" sz="1600" b="1" i="1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83" name="Group 63"/>
          <p:cNvGraphicFramePr>
            <a:graphicFrameLocks noGrp="1"/>
          </p:cNvGraphicFramePr>
          <p:nvPr>
            <p:ph idx="4294967295"/>
          </p:nvPr>
        </p:nvGraphicFramePr>
        <p:xfrm>
          <a:off x="539750" y="1268413"/>
          <a:ext cx="8245475" cy="3168650"/>
        </p:xfrm>
        <a:graphic>
          <a:graphicData uri="http://schemas.openxmlformats.org/drawingml/2006/table">
            <a:tbl>
              <a:tblPr/>
              <a:tblGrid>
                <a:gridCol w="360363"/>
                <a:gridCol w="5616575"/>
                <a:gridCol w="1150937"/>
                <a:gridCol w="1117600"/>
              </a:tblGrid>
              <a:tr h="157321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Приоритетные направления муниципальной программы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 2017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за 2017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01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«Организация физкультурных мероприятий, спортивных мероприятий и участие спортсменов Тейковского муниципального района в соревнованиях»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177,8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177,7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177,8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177,7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0199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cs typeface="Times New Roman" pitchFamily="18" charset="0"/>
              </a:rPr>
              <a:t>Муниципальная программа Тейковского муниципального района </a:t>
            </a:r>
          </a:p>
          <a:p>
            <a:pPr algn="ctr"/>
            <a:r>
              <a:rPr lang="ru-RU" altLang="ru-RU" sz="2000" b="1" i="1">
                <a:cs typeface="Times New Roman" pitchFamily="18" charset="0"/>
              </a:rPr>
              <a:t>«Развитие физической культуры и спорта в Тейковском муниципальном районе»    </a:t>
            </a:r>
            <a:endParaRPr lang="ru-RU" altLang="ru-RU" sz="1600" b="1" i="1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9570" name="Group 2"/>
          <p:cNvGraphicFramePr>
            <a:graphicFrameLocks noGrp="1"/>
          </p:cNvGraphicFramePr>
          <p:nvPr>
            <p:ph idx="4294967295"/>
          </p:nvPr>
        </p:nvGraphicFramePr>
        <p:xfrm>
          <a:off x="539750" y="1268413"/>
          <a:ext cx="8245475" cy="3168650"/>
        </p:xfrm>
        <a:graphic>
          <a:graphicData uri="http://schemas.openxmlformats.org/drawingml/2006/table">
            <a:tbl>
              <a:tblPr/>
              <a:tblGrid>
                <a:gridCol w="360363"/>
                <a:gridCol w="5616575"/>
                <a:gridCol w="1150937"/>
                <a:gridCol w="1117600"/>
              </a:tblGrid>
              <a:tr h="157321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Приоритетные направления муниципальной программы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 2017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за 2017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01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«Повышение качества жизни граждан пожилого возраста Тейковского муниципального района»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170,0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162,9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170,0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162,9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223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cs typeface="Times New Roman" pitchFamily="18" charset="0"/>
              </a:rPr>
              <a:t>Муниципальная программа Тейковского муниципального района </a:t>
            </a:r>
          </a:p>
          <a:p>
            <a:pPr algn="ctr"/>
            <a:r>
              <a:rPr lang="ru-RU" altLang="ru-RU" sz="2000" b="1" i="1">
                <a:cs typeface="Times New Roman" pitchFamily="18" charset="0"/>
              </a:rPr>
              <a:t>«Поддержка населения в Тейковском муниципальном районе»    </a:t>
            </a:r>
            <a:endParaRPr lang="ru-RU" altLang="ru-RU" sz="1600" b="1" i="1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206" name="Group 30"/>
          <p:cNvGraphicFramePr>
            <a:graphicFrameLocks noGrp="1"/>
          </p:cNvGraphicFramePr>
          <p:nvPr>
            <p:ph idx="4294967295"/>
          </p:nvPr>
        </p:nvGraphicFramePr>
        <p:xfrm>
          <a:off x="539750" y="1268413"/>
          <a:ext cx="8245475" cy="3146425"/>
        </p:xfrm>
        <a:graphic>
          <a:graphicData uri="http://schemas.openxmlformats.org/drawingml/2006/table">
            <a:tbl>
              <a:tblPr/>
              <a:tblGrid>
                <a:gridCol w="360363"/>
                <a:gridCol w="5616575"/>
                <a:gridCol w="1150937"/>
                <a:gridCol w="1117600"/>
              </a:tblGrid>
              <a:tr h="13636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Приоритетные направления муниципальной программы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 2017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за 2017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«Содержание сети муниципальных автомобильных дорог общего пользования местного значения Тейковского муниципального района и дорог внутри населенных пунктов»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3120,6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2055,7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«Текущий и капитальный ремонт сети муниципальных автомобильных дорог общего пользования местного значения Тейковского муниципального района и дорог внутри населенных пунктов»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5572,7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5316,6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8693,3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7372,3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252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cs typeface="Times New Roman" pitchFamily="18" charset="0"/>
              </a:rPr>
              <a:t>Муниципальная программа Тейковского муниципального района </a:t>
            </a:r>
          </a:p>
          <a:p>
            <a:pPr algn="ctr"/>
            <a:r>
              <a:rPr lang="ru-RU" altLang="ru-RU" sz="2000" b="1" i="1">
                <a:cs typeface="Times New Roman" pitchFamily="18" charset="0"/>
              </a:rPr>
              <a:t>«Развитие сети муниципальных автомобильных дорог общего пользования местного значения Тейковского муниципального района и дорог внутри населенных пунктов»      </a:t>
            </a:r>
            <a:endParaRPr lang="ru-RU" altLang="ru-RU" sz="1600" b="1" i="1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358" name="Group 110"/>
          <p:cNvGraphicFramePr>
            <a:graphicFrameLocks noGrp="1"/>
          </p:cNvGraphicFramePr>
          <p:nvPr>
            <p:ph idx="4294967295"/>
          </p:nvPr>
        </p:nvGraphicFramePr>
        <p:xfrm>
          <a:off x="539750" y="1268413"/>
          <a:ext cx="8245475" cy="5191125"/>
        </p:xfrm>
        <a:graphic>
          <a:graphicData uri="http://schemas.openxmlformats.org/drawingml/2006/table">
            <a:tbl>
              <a:tblPr/>
              <a:tblGrid>
                <a:gridCol w="360363"/>
                <a:gridCol w="5616575"/>
                <a:gridCol w="1150937"/>
                <a:gridCol w="1117600"/>
              </a:tblGrid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Приоритетные направления муниципальной программы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 2017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за 2017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«Обеспечение жильем молодых семей в Тейковском муниципальном районе»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1004,9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1004,9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«Развитие газификации Тейковского муниципального района»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5,1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5,1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«Проведение капитального ремонта общего имущества в многоквартирных домах, расположенных на территории Тейковского муниципального района»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1034,1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822,4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«Обеспечение водоснабжением жителей Тейковского муниципального района»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887,9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430,5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«Обеспечение населения Тейковского муниципального района теплоснабжением»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12865,0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11865,8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«Содержание территорий сельских кладбищ Тейковского муниципального района»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200,0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141,9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«Подготовка проектов внесения изменений в документы территориального планирования, правила землепользования и застройки»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292,3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194,2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16289,3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14464,8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3301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cs typeface="Times New Roman" pitchFamily="18" charset="0"/>
              </a:rPr>
              <a:t>Муниципальная программа Тейковского муниципального района </a:t>
            </a:r>
          </a:p>
          <a:p>
            <a:pPr algn="ctr"/>
            <a:r>
              <a:rPr lang="ru-RU" altLang="ru-RU" sz="2000" b="1" i="1">
                <a:cs typeface="Times New Roman" pitchFamily="18" charset="0"/>
              </a:rPr>
              <a:t>«Обеспечение доступным и комфортным жильем, объектами инженерной инфраструктуры и услугами жилищно-коммунального хозяйства населения  Тейковского муниципального района»    </a:t>
            </a:r>
            <a:endParaRPr lang="ru-RU" altLang="ru-RU" sz="1600" b="1" i="1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300" name="Group 28"/>
          <p:cNvGraphicFramePr>
            <a:graphicFrameLocks noGrp="1"/>
          </p:cNvGraphicFramePr>
          <p:nvPr>
            <p:ph idx="4294967295"/>
          </p:nvPr>
        </p:nvGraphicFramePr>
        <p:xfrm>
          <a:off x="539750" y="1268413"/>
          <a:ext cx="8245475" cy="2157412"/>
        </p:xfrm>
        <a:graphic>
          <a:graphicData uri="http://schemas.openxmlformats.org/drawingml/2006/table">
            <a:tbl>
              <a:tblPr/>
              <a:tblGrid>
                <a:gridCol w="360363"/>
                <a:gridCol w="5616575"/>
                <a:gridCol w="1150937"/>
                <a:gridCol w="1117600"/>
              </a:tblGrid>
              <a:tr h="9366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Приоритетные направления муниципальной программы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 2017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за 2017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«Улучшение кормовой базы в общественном животноводстве Тейковского муниципального района»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189,0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189,0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189,0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189,0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295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cs typeface="Times New Roman" pitchFamily="18" charset="0"/>
              </a:rPr>
              <a:t>Муниципальная программа Тейковского муниципального района </a:t>
            </a:r>
          </a:p>
          <a:p>
            <a:pPr algn="ctr"/>
            <a:r>
              <a:rPr lang="ru-RU" altLang="ru-RU" sz="2000" b="1" i="1">
                <a:cs typeface="Times New Roman" pitchFamily="18" charset="0"/>
              </a:rPr>
              <a:t>«Улучшение кормовой базы в общественном животноводстве  Тейковского муниципального района»    </a:t>
            </a:r>
            <a:endParaRPr lang="ru-RU" altLang="ru-RU" sz="1600" b="1" i="1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609" name="Group 25"/>
          <p:cNvGraphicFramePr>
            <a:graphicFrameLocks noGrp="1"/>
          </p:cNvGraphicFramePr>
          <p:nvPr>
            <p:ph idx="4294967295"/>
          </p:nvPr>
        </p:nvGraphicFramePr>
        <p:xfrm>
          <a:off x="539750" y="1268413"/>
          <a:ext cx="8245475" cy="2162175"/>
        </p:xfrm>
        <a:graphic>
          <a:graphicData uri="http://schemas.openxmlformats.org/drawingml/2006/table">
            <a:tbl>
              <a:tblPr/>
              <a:tblGrid>
                <a:gridCol w="360363"/>
                <a:gridCol w="5616575"/>
                <a:gridCol w="1150937"/>
                <a:gridCol w="1117600"/>
              </a:tblGrid>
              <a:tr h="9366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Приоритетные направления муниципальной программы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 2017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за 2017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24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«Развитие малого и среднего предпринимательства в Тейковском муниципальном районе»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244,6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244,6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244,6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244,6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5319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cs typeface="Times New Roman" pitchFamily="18" charset="0"/>
              </a:rPr>
              <a:t>Муниципальная программа Тейковского муниципального района </a:t>
            </a:r>
          </a:p>
          <a:p>
            <a:pPr algn="ctr"/>
            <a:r>
              <a:rPr lang="ru-RU" altLang="ru-RU" sz="2000" b="1" i="1">
                <a:cs typeface="Times New Roman" pitchFamily="18" charset="0"/>
              </a:rPr>
              <a:t>«Экономическое развитие  Тейковского муниципального района»    </a:t>
            </a:r>
            <a:endParaRPr lang="ru-RU" altLang="ru-RU" sz="1600" b="1" i="1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000" b="0"/>
              <a:t>Основные показатели социально-экономического развития </a:t>
            </a:r>
            <a:br>
              <a:rPr lang="ru-RU" sz="2000" b="0"/>
            </a:br>
            <a:r>
              <a:rPr lang="ru-RU" sz="2000" b="0"/>
              <a:t>Тейковского муниципального района  (в млн.руб.)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ru-RU" smtClean="0"/>
              <a:t>                                         </a:t>
            </a:r>
            <a:r>
              <a:rPr lang="ru-RU" sz="1800" smtClean="0"/>
              <a:t>Прогноз 2017 г.                  Факт  2017 г.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ru-RU" sz="1800" smtClean="0"/>
          </a:p>
          <a:p>
            <a:pPr marL="609600" indent="-609600" eaLnBrk="1" hangingPunct="1">
              <a:buFont typeface="Arial" charset="0"/>
              <a:buNone/>
            </a:pPr>
            <a:r>
              <a:rPr lang="ru-RU" sz="1800" smtClean="0"/>
              <a:t>1)Среднемесячная номинальная            </a:t>
            </a:r>
          </a:p>
          <a:p>
            <a:pPr marL="609600" indent="-609600" eaLnBrk="1" hangingPunct="1">
              <a:buFont typeface="Arial" charset="0"/>
              <a:buNone/>
            </a:pPr>
            <a:r>
              <a:rPr lang="ru-RU" sz="1800" smtClean="0"/>
              <a:t>начисленная заработная плата (в руб.)         18955,82                              20087,0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ru-RU" sz="1800" smtClean="0"/>
              <a:t>2) Фонд оплаты труда (в млн.)                              269,5                                     176,7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ru-RU" sz="1800" smtClean="0"/>
              <a:t>3) Оборот розничной торговли (в млн.)              717,3                        нет данных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1647" name="Group 31"/>
          <p:cNvGraphicFramePr>
            <a:graphicFrameLocks noGrp="1"/>
          </p:cNvGraphicFramePr>
          <p:nvPr>
            <p:ph idx="4294967295"/>
          </p:nvPr>
        </p:nvGraphicFramePr>
        <p:xfrm>
          <a:off x="539750" y="1268413"/>
          <a:ext cx="8245475" cy="2952750"/>
        </p:xfrm>
        <a:graphic>
          <a:graphicData uri="http://schemas.openxmlformats.org/drawingml/2006/table">
            <a:tbl>
              <a:tblPr/>
              <a:tblGrid>
                <a:gridCol w="360363"/>
                <a:gridCol w="5616575"/>
                <a:gridCol w="1150937"/>
                <a:gridCol w="1117600"/>
              </a:tblGrid>
              <a:tr h="13636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Приоритетные направления муниципальной программы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 2017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за 2017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«Обслуживание информационной системы Тейковского муниципального района»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980,0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835,9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«Информирование населенияо деятельности органов местного самоуправления Тейковского муниципального райна»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300,0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240,9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980,0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835,9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6348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cs typeface="Times New Roman" pitchFamily="18" charset="0"/>
              </a:rPr>
              <a:t>Муниципальная программа Тейковского муниципального района </a:t>
            </a:r>
          </a:p>
          <a:p>
            <a:pPr algn="ctr"/>
            <a:r>
              <a:rPr lang="ru-RU" altLang="ru-RU" sz="2000" b="1" i="1">
                <a:cs typeface="Times New Roman" pitchFamily="18" charset="0"/>
              </a:rPr>
              <a:t>«Развитие информационного общества Тейковского муниципального района»      </a:t>
            </a:r>
            <a:endParaRPr lang="ru-RU" altLang="ru-RU" sz="1600" b="1" i="1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70" name="Group 30"/>
          <p:cNvGraphicFramePr>
            <a:graphicFrameLocks noGrp="1"/>
          </p:cNvGraphicFramePr>
          <p:nvPr>
            <p:ph idx="4294967295"/>
          </p:nvPr>
        </p:nvGraphicFramePr>
        <p:xfrm>
          <a:off x="539750" y="1268413"/>
          <a:ext cx="8245475" cy="2333625"/>
        </p:xfrm>
        <a:graphic>
          <a:graphicData uri="http://schemas.openxmlformats.org/drawingml/2006/table">
            <a:tbl>
              <a:tblPr/>
              <a:tblGrid>
                <a:gridCol w="360363"/>
                <a:gridCol w="5616575"/>
                <a:gridCol w="1150937"/>
                <a:gridCol w="1117600"/>
              </a:tblGrid>
              <a:tr h="13636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Приоритетные направления муниципальной программы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 2017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за 2017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«Профилактика правонарушений, борьба с преступностью и обеспечения безопасности граждан»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513,6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513,3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513,6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513,3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367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cs typeface="Times New Roman" pitchFamily="18" charset="0"/>
              </a:rPr>
              <a:t>Муниципальная программа Тейковского муниципального района </a:t>
            </a:r>
          </a:p>
          <a:p>
            <a:pPr algn="ctr"/>
            <a:r>
              <a:rPr lang="ru-RU" altLang="ru-RU" sz="2000" b="1" i="1">
                <a:cs typeface="Times New Roman" pitchFamily="18" charset="0"/>
              </a:rPr>
              <a:t>«Обеспечение безопасности граждан и профилактика правонарушений в Тейковском муниципальном районе»      </a:t>
            </a:r>
            <a:endParaRPr lang="ru-RU" altLang="ru-RU" sz="1600" b="1" i="1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3666" name="Group 2"/>
          <p:cNvGraphicFramePr>
            <a:graphicFrameLocks noGrp="1"/>
          </p:cNvGraphicFramePr>
          <p:nvPr>
            <p:ph idx="4294967295"/>
          </p:nvPr>
        </p:nvGraphicFramePr>
        <p:xfrm>
          <a:off x="539750" y="1268413"/>
          <a:ext cx="8245475" cy="2333625"/>
        </p:xfrm>
        <a:graphic>
          <a:graphicData uri="http://schemas.openxmlformats.org/drawingml/2006/table">
            <a:tbl>
              <a:tblPr/>
              <a:tblGrid>
                <a:gridCol w="360363"/>
                <a:gridCol w="5616575"/>
                <a:gridCol w="1150937"/>
                <a:gridCol w="1117600"/>
              </a:tblGrid>
              <a:tr h="13636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Приоритетные направления муниципальной программы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 2017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за 2017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«Патриотическое воспитание детей и молодежи и подготовка молодежи Тейковского муниципального района к военной службе»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8391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cs typeface="Times New Roman" pitchFamily="18" charset="0"/>
              </a:rPr>
              <a:t>Муниципальная программа Тейковского муниципального района </a:t>
            </a:r>
          </a:p>
          <a:p>
            <a:pPr algn="ctr"/>
            <a:r>
              <a:rPr lang="ru-RU" altLang="ru-RU" sz="2000" b="1" i="1">
                <a:cs typeface="Times New Roman" pitchFamily="18" charset="0"/>
              </a:rPr>
              <a:t>«Патриотическое воспитание детей и молодежи и подготовка молодежи  Тейковского муниципального района к военной службе»      </a:t>
            </a:r>
            <a:endParaRPr lang="ru-RU" altLang="ru-RU" sz="1600" b="1" i="1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8393" name="Group 25"/>
          <p:cNvGraphicFramePr>
            <a:graphicFrameLocks noGrp="1"/>
          </p:cNvGraphicFramePr>
          <p:nvPr>
            <p:ph idx="4294967295"/>
          </p:nvPr>
        </p:nvGraphicFramePr>
        <p:xfrm>
          <a:off x="539750" y="1268413"/>
          <a:ext cx="8245475" cy="2506662"/>
        </p:xfrm>
        <a:graphic>
          <a:graphicData uri="http://schemas.openxmlformats.org/drawingml/2006/table">
            <a:tbl>
              <a:tblPr/>
              <a:tblGrid>
                <a:gridCol w="360363"/>
                <a:gridCol w="5616575"/>
                <a:gridCol w="1150937"/>
                <a:gridCol w="1117600"/>
              </a:tblGrid>
              <a:tr h="13636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Приоритетные  направления муниципальной программы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 2017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за 2017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«Улучшение условий и охраны труда в администрации Тейковского муниципального района, структурных подразделениях администрации и учреждений Тейковского муниципального района»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64,7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64,3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64,7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64,3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9415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cs typeface="Times New Roman" pitchFamily="18" charset="0"/>
              </a:rPr>
              <a:t>Муниципальная программа Тейковского муниципального района </a:t>
            </a:r>
          </a:p>
          <a:p>
            <a:pPr algn="ctr"/>
            <a:r>
              <a:rPr lang="ru-RU" altLang="ru-RU" sz="2000" b="1" i="1">
                <a:cs typeface="Times New Roman" pitchFamily="18" charset="0"/>
              </a:rPr>
              <a:t>«Улучшение условий и охраны труда в  Тейковском муниципальном районе»      </a:t>
            </a:r>
            <a:endParaRPr lang="ru-RU" altLang="ru-RU" sz="1600" b="1" i="1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633" name="Group 25"/>
          <p:cNvGraphicFramePr>
            <a:graphicFrameLocks noGrp="1"/>
          </p:cNvGraphicFramePr>
          <p:nvPr>
            <p:ph idx="4294967295"/>
          </p:nvPr>
        </p:nvGraphicFramePr>
        <p:xfrm>
          <a:off x="539750" y="1268413"/>
          <a:ext cx="8245475" cy="2333625"/>
        </p:xfrm>
        <a:graphic>
          <a:graphicData uri="http://schemas.openxmlformats.org/drawingml/2006/table">
            <a:tbl>
              <a:tblPr/>
              <a:tblGrid>
                <a:gridCol w="360363"/>
                <a:gridCol w="5616575"/>
                <a:gridCol w="1150937"/>
                <a:gridCol w="1117600"/>
              </a:tblGrid>
              <a:tr h="13636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Приоритетные  направления муниципальной программы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 2017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за 2017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«Планировка территорий и проведение комплексных кадастровых работ на территории Тейковского муниципального района»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321,7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321,7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321,7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321,7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0439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cs typeface="Times New Roman" pitchFamily="18" charset="0"/>
              </a:rPr>
              <a:t>Муниципальная программа Тейковского муниципального района </a:t>
            </a:r>
          </a:p>
          <a:p>
            <a:pPr algn="ctr"/>
            <a:r>
              <a:rPr lang="ru-RU" altLang="ru-RU" sz="2000" b="1" i="1">
                <a:cs typeface="Times New Roman" pitchFamily="18" charset="0"/>
              </a:rPr>
              <a:t>«Развитие сельского хозяйства и регулирование рынков сельскохозяйственной продукции, сырья и продовольствия в  Тейковском муниципальном районе»      </a:t>
            </a:r>
            <a:endParaRPr lang="ru-RU" altLang="ru-RU" sz="1600" b="1" i="1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634" name="Group 2"/>
          <p:cNvGraphicFramePr>
            <a:graphicFrameLocks noGrp="1"/>
          </p:cNvGraphicFramePr>
          <p:nvPr>
            <p:ph idx="4294967295"/>
          </p:nvPr>
        </p:nvGraphicFramePr>
        <p:xfrm>
          <a:off x="539750" y="1268413"/>
          <a:ext cx="8245475" cy="2333625"/>
        </p:xfrm>
        <a:graphic>
          <a:graphicData uri="http://schemas.openxmlformats.org/drawingml/2006/table">
            <a:tbl>
              <a:tblPr/>
              <a:tblGrid>
                <a:gridCol w="360363"/>
                <a:gridCol w="5616575"/>
                <a:gridCol w="1150937"/>
                <a:gridCol w="1117600"/>
              </a:tblGrid>
              <a:tr h="13636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Приоритетные  направления муниципальной программы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 2017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за 2017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«Повышение туристической привлекательности Тейковского  района»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77,6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77,6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77,6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77,6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463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cs typeface="Times New Roman" pitchFamily="18" charset="0"/>
              </a:rPr>
              <a:t>Муниципальная программа Тейковского муниципального района </a:t>
            </a:r>
          </a:p>
          <a:p>
            <a:pPr algn="ctr"/>
            <a:r>
              <a:rPr lang="ru-RU" altLang="ru-RU" sz="2000" b="1" i="1">
                <a:cs typeface="Times New Roman" pitchFamily="18" charset="0"/>
              </a:rPr>
              <a:t>«Создание условий для развития туризма в  Тейковском муниципальном районе»      </a:t>
            </a:r>
            <a:endParaRPr lang="ru-RU" altLang="ru-RU" sz="1600" b="1" i="1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Заголовок 1"/>
          <p:cNvSpPr txBox="1">
            <a:spLocks/>
          </p:cNvSpPr>
          <p:nvPr/>
        </p:nvSpPr>
        <p:spPr bwMode="auto">
          <a:xfrm>
            <a:off x="0" y="115888"/>
            <a:ext cx="9144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b="1" i="1">
                <a:cs typeface="Times New Roman" pitchFamily="18" charset="0"/>
              </a:rPr>
              <a:t>Непрограммные направления деятельности</a:t>
            </a:r>
          </a:p>
          <a:p>
            <a:pPr algn="ctr"/>
            <a:r>
              <a:rPr lang="ru-RU" b="1" i="1">
                <a:cs typeface="Times New Roman" pitchFamily="18" charset="0"/>
              </a:rPr>
              <a:t>в 2017 году  - 28395,0 тыс.руб.</a:t>
            </a:r>
            <a:endParaRPr lang="ru-RU" altLang="ru-RU" b="1" i="1">
              <a:cs typeface="Times New Roman" pitchFamily="18" charset="0"/>
            </a:endParaRPr>
          </a:p>
        </p:txBody>
      </p:sp>
      <p:grpSp>
        <p:nvGrpSpPr>
          <p:cNvPr id="62466" name="Скругленный прямоугольник 3"/>
          <p:cNvGrpSpPr>
            <a:grpSpLocks/>
          </p:cNvGrpSpPr>
          <p:nvPr/>
        </p:nvGrpSpPr>
        <p:grpSpPr bwMode="auto">
          <a:xfrm>
            <a:off x="250825" y="2781300"/>
            <a:ext cx="4105275" cy="1439863"/>
            <a:chOff x="42" y="2454"/>
            <a:chExt cx="2681" cy="378"/>
          </a:xfrm>
        </p:grpSpPr>
        <p:pic>
          <p:nvPicPr>
            <p:cNvPr id="62479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42" y="2454"/>
              <a:ext cx="2681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2480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Обеспечение функций администрации Тейковского муниципального района,</a:t>
              </a:r>
            </a:p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исполнено –14994,7 тыс.руб..</a:t>
              </a:r>
            </a:p>
            <a:p>
              <a:pPr algn="ctr"/>
              <a:endParaRPr lang="ru-RU" altLang="ru-RU" sz="1400">
                <a:solidFill>
                  <a:srgbClr val="000000"/>
                </a:solidFill>
              </a:endParaRPr>
            </a:p>
          </p:txBody>
        </p:sp>
      </p:grpSp>
      <p:grpSp>
        <p:nvGrpSpPr>
          <p:cNvPr id="62467" name="Скругленный прямоугольник 9"/>
          <p:cNvGrpSpPr>
            <a:grpSpLocks/>
          </p:cNvGrpSpPr>
          <p:nvPr/>
        </p:nvGrpSpPr>
        <p:grpSpPr bwMode="auto">
          <a:xfrm>
            <a:off x="323850" y="4652963"/>
            <a:ext cx="4148138" cy="1800225"/>
            <a:chOff x="84" y="2880"/>
            <a:chExt cx="2581" cy="389"/>
          </a:xfrm>
        </p:grpSpPr>
        <p:pic>
          <p:nvPicPr>
            <p:cNvPr id="62477" name="Скругленный прямоугольник 9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84" y="2880"/>
              <a:ext cx="2581" cy="3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2478" name="Text Box 18"/>
            <p:cNvSpPr txBox="1">
              <a:spLocks noChangeArrowheads="1"/>
            </p:cNvSpPr>
            <p:nvPr/>
          </p:nvSpPr>
          <p:spPr bwMode="auto">
            <a:xfrm>
              <a:off x="84" y="2903"/>
              <a:ext cx="2520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solidFill>
                    <a:srgbClr val="000000"/>
                  </a:solidFill>
                  <a:cs typeface="Times New Roman" pitchFamily="18" charset="0"/>
                </a:rPr>
                <a:t>Обеспечение функций финансового органа администрации Тейковского муниципального района,</a:t>
              </a:r>
            </a:p>
            <a:p>
              <a:pPr algn="ctr"/>
              <a:r>
                <a:rPr lang="ru-RU" altLang="ru-RU" sz="1600">
                  <a:solidFill>
                    <a:srgbClr val="000000"/>
                  </a:solidFill>
                  <a:cs typeface="Times New Roman" pitchFamily="18" charset="0"/>
                </a:rPr>
                <a:t>исполнено – 3640,0 тыс.руб</a:t>
              </a:r>
              <a:r>
                <a:rPr lang="ru-RU" altLang="ru-RU" sz="1600" b="1">
                  <a:solidFill>
                    <a:srgbClr val="000000"/>
                  </a:solidFill>
                  <a:cs typeface="Times New Roman" pitchFamily="18" charset="0"/>
                </a:rPr>
                <a:t>. </a:t>
              </a:r>
            </a:p>
            <a:p>
              <a:pPr algn="ctr"/>
              <a:endParaRPr lang="ru-RU" altLang="ru-RU" sz="1200">
                <a:solidFill>
                  <a:srgbClr val="000000"/>
                </a:solidFill>
                <a:cs typeface="Times New Roman" pitchFamily="18" charset="0"/>
              </a:endParaRPr>
            </a:p>
            <a:p>
              <a:pPr algn="ctr"/>
              <a:endParaRPr lang="ru-RU" altLang="ru-RU" sz="1400" b="1">
                <a:solidFill>
                  <a:srgbClr val="000000"/>
                </a:solidFill>
                <a:cs typeface="Times New Roman" pitchFamily="18" charset="0"/>
              </a:endParaRPr>
            </a:p>
            <a:p>
              <a:pPr algn="ctr"/>
              <a:endParaRPr lang="ru-RU" altLang="ru-RU" sz="1200">
                <a:solidFill>
                  <a:srgbClr val="000000"/>
                </a:solidFill>
                <a:cs typeface="Times New Roman" pitchFamily="18" charset="0"/>
              </a:endParaRPr>
            </a:p>
            <a:p>
              <a:pPr algn="ctr"/>
              <a:endParaRPr lang="ru-RU" altLang="ru-RU" sz="1400">
                <a:cs typeface="Times New Roman" pitchFamily="18" charset="0"/>
              </a:endParaRPr>
            </a:p>
          </p:txBody>
        </p:sp>
      </p:grpSp>
      <p:grpSp>
        <p:nvGrpSpPr>
          <p:cNvPr id="62468" name="Скругленный прямоугольник 14"/>
          <p:cNvGrpSpPr>
            <a:grpSpLocks/>
          </p:cNvGrpSpPr>
          <p:nvPr/>
        </p:nvGrpSpPr>
        <p:grpSpPr bwMode="auto">
          <a:xfrm>
            <a:off x="4643438" y="1484313"/>
            <a:ext cx="4500562" cy="1657350"/>
            <a:chOff x="106" y="3383"/>
            <a:chExt cx="2521" cy="785"/>
          </a:xfrm>
        </p:grpSpPr>
        <p:pic>
          <p:nvPicPr>
            <p:cNvPr id="10253" name="Скругленный прямоугольник 14"/>
            <p:cNvPicPr>
              <a:picLocks noChangeArrowheads="1"/>
            </p:cNvPicPr>
            <p:nvPr/>
          </p:nvPicPr>
          <p:blipFill>
            <a:blip r:embed="rId4">
              <a:grayscl/>
            </a:blip>
            <a:srcRect/>
            <a:stretch>
              <a:fillRect/>
            </a:stretch>
          </p:blipFill>
          <p:spPr bwMode="auto">
            <a:xfrm>
              <a:off x="196" y="3478"/>
              <a:ext cx="2431" cy="6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>
                  <a:lumMod val="50000"/>
                  <a:lumOff val="50000"/>
                </a:schemeClr>
              </a:outerShdw>
            </a:effectLst>
          </p:spPr>
        </p:pic>
        <p:sp>
          <p:nvSpPr>
            <p:cNvPr id="62476" name="Text Box 27"/>
            <p:cNvSpPr txBox="1">
              <a:spLocks noChangeArrowheads="1"/>
            </p:cNvSpPr>
            <p:nvPr/>
          </p:nvSpPr>
          <p:spPr bwMode="auto">
            <a:xfrm>
              <a:off x="106" y="3383"/>
              <a:ext cx="2521" cy="6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 sz="1600">
                <a:cs typeface="Times New Roman" pitchFamily="18" charset="0"/>
              </a:endParaRPr>
            </a:p>
            <a:p>
              <a:pPr algn="ctr"/>
              <a:r>
                <a:rPr lang="ru-RU" altLang="ru-RU" sz="1600">
                  <a:solidFill>
                    <a:srgbClr val="000000"/>
                  </a:solidFill>
                  <a:cs typeface="Times New Roman" pitchFamily="18" charset="0"/>
                </a:rPr>
                <a:t>Реализация полномочий </a:t>
              </a:r>
            </a:p>
            <a:p>
              <a:pPr algn="ctr"/>
              <a:r>
                <a:rPr lang="ru-RU" altLang="ru-RU" sz="1600">
                  <a:solidFill>
                    <a:srgbClr val="000000"/>
                  </a:solidFill>
                  <a:cs typeface="Times New Roman" pitchFamily="18" charset="0"/>
                </a:rPr>
                <a:t>Ивановской области,  исполнено -  65,4 тыс.руб.</a:t>
              </a:r>
            </a:p>
            <a:p>
              <a:pPr algn="ctr"/>
              <a:endParaRPr lang="ru-RU" altLang="ru-RU" sz="1600">
                <a:solidFill>
                  <a:srgbClr val="000000"/>
                </a:solidFill>
                <a:cs typeface="Times New Roman" pitchFamily="18" charset="0"/>
              </a:endParaRPr>
            </a:p>
          </p:txBody>
        </p:sp>
      </p:grpSp>
      <p:grpSp>
        <p:nvGrpSpPr>
          <p:cNvPr id="62469" name="Скругленный прямоугольник 4"/>
          <p:cNvGrpSpPr>
            <a:grpSpLocks/>
          </p:cNvGrpSpPr>
          <p:nvPr/>
        </p:nvGrpSpPr>
        <p:grpSpPr bwMode="auto">
          <a:xfrm>
            <a:off x="250825" y="1125538"/>
            <a:ext cx="4103688" cy="1295400"/>
            <a:chOff x="40" y="1966"/>
            <a:chExt cx="2663" cy="380"/>
          </a:xfrm>
        </p:grpSpPr>
        <p:pic>
          <p:nvPicPr>
            <p:cNvPr id="62473" name="Скругленный прямоугольник 4"/>
            <p:cNvPicPr>
              <a:picLocks noChangeArrowheads="1"/>
            </p:cNvPicPr>
            <p:nvPr/>
          </p:nvPicPr>
          <p:blipFill>
            <a:blip r:embed="rId5">
              <a:grayscl/>
            </a:blip>
            <a:srcRect/>
            <a:stretch>
              <a:fillRect/>
            </a:stretch>
          </p:blipFill>
          <p:spPr bwMode="auto">
            <a:xfrm>
              <a:off x="40" y="1966"/>
              <a:ext cx="2663" cy="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2474" name="Text Box 30"/>
            <p:cNvSpPr txBox="1">
              <a:spLocks noChangeArrowheads="1"/>
            </p:cNvSpPr>
            <p:nvPr/>
          </p:nvSpPr>
          <p:spPr bwMode="auto">
            <a:xfrm>
              <a:off x="119" y="1995"/>
              <a:ext cx="2419" cy="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Функционирование высшего должностного лица Тейковского муниципального района,    </a:t>
              </a:r>
            </a:p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исполнено  - 1323,8 тыс.руб. </a:t>
              </a:r>
            </a:p>
          </p:txBody>
        </p:sp>
      </p:grpSp>
      <p:grpSp>
        <p:nvGrpSpPr>
          <p:cNvPr id="62470" name="Скругленный прямоугольник 3"/>
          <p:cNvGrpSpPr>
            <a:grpSpLocks/>
          </p:cNvGrpSpPr>
          <p:nvPr/>
        </p:nvGrpSpPr>
        <p:grpSpPr bwMode="auto">
          <a:xfrm>
            <a:off x="4787900" y="4005263"/>
            <a:ext cx="4141788" cy="1728787"/>
            <a:chOff x="42" y="2454"/>
            <a:chExt cx="2681" cy="378"/>
          </a:xfrm>
        </p:grpSpPr>
        <p:pic>
          <p:nvPicPr>
            <p:cNvPr id="62471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42" y="2454"/>
              <a:ext cx="2681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2472" name="Text Box 6"/>
            <p:cNvSpPr txBox="1">
              <a:spLocks noChangeArrowheads="1"/>
            </p:cNvSpPr>
            <p:nvPr/>
          </p:nvSpPr>
          <p:spPr bwMode="auto">
            <a:xfrm>
              <a:off x="118" y="2525"/>
              <a:ext cx="2412" cy="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Оценка недвижимости, признание прав и регулирование отношений по муниципальной собственности,</a:t>
              </a:r>
            </a:p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исполнено –9,0 тыс.руб.</a:t>
              </a:r>
            </a:p>
            <a:p>
              <a:pPr algn="ctr"/>
              <a:endParaRPr lang="ru-RU" altLang="ru-RU" sz="140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Заголовок 1"/>
          <p:cNvSpPr txBox="1">
            <a:spLocks/>
          </p:cNvSpPr>
          <p:nvPr/>
        </p:nvSpPr>
        <p:spPr bwMode="auto">
          <a:xfrm>
            <a:off x="0" y="115888"/>
            <a:ext cx="9144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b="1" i="1">
              <a:cs typeface="Times New Roman" pitchFamily="18" charset="0"/>
            </a:endParaRPr>
          </a:p>
        </p:txBody>
      </p:sp>
      <p:grpSp>
        <p:nvGrpSpPr>
          <p:cNvPr id="63490" name="Скругленный прямоугольник 3"/>
          <p:cNvGrpSpPr>
            <a:grpSpLocks/>
          </p:cNvGrpSpPr>
          <p:nvPr/>
        </p:nvGrpSpPr>
        <p:grpSpPr bwMode="auto">
          <a:xfrm>
            <a:off x="539750" y="549275"/>
            <a:ext cx="3965575" cy="1295400"/>
            <a:chOff x="118" y="2459"/>
            <a:chExt cx="2590" cy="324"/>
          </a:xfrm>
        </p:grpSpPr>
        <p:pic>
          <p:nvPicPr>
            <p:cNvPr id="63500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3501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Проведение аудиторских проверок муниципальных унитарных предприятий – 40,0 тыс.руб.</a:t>
              </a:r>
            </a:p>
            <a:p>
              <a:pPr algn="ctr"/>
              <a:endParaRPr lang="ru-RU" altLang="ru-RU" sz="1400">
                <a:solidFill>
                  <a:srgbClr val="000000"/>
                </a:solidFill>
              </a:endParaRPr>
            </a:p>
          </p:txBody>
        </p:sp>
      </p:grpSp>
      <p:grpSp>
        <p:nvGrpSpPr>
          <p:cNvPr id="63491" name="Скругленный прямоугольник 3"/>
          <p:cNvGrpSpPr>
            <a:grpSpLocks/>
          </p:cNvGrpSpPr>
          <p:nvPr/>
        </p:nvGrpSpPr>
        <p:grpSpPr bwMode="auto">
          <a:xfrm>
            <a:off x="4932363" y="1773238"/>
            <a:ext cx="3960812" cy="1366837"/>
            <a:chOff x="118" y="2459"/>
            <a:chExt cx="2590" cy="324"/>
          </a:xfrm>
        </p:grpSpPr>
        <p:pic>
          <p:nvPicPr>
            <p:cNvPr id="63498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3499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Расходы на уплату членских </a:t>
              </a:r>
            </a:p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взносов в Ассоциацию «Совет</a:t>
              </a:r>
            </a:p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муниципальных образований»,</a:t>
              </a:r>
            </a:p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исполнено -  28,1</a:t>
              </a:r>
              <a:r>
                <a:rPr lang="ru-RU" altLang="ru-RU" sz="1600" b="1">
                  <a:solidFill>
                    <a:srgbClr val="000000"/>
                  </a:solidFill>
                </a:rPr>
                <a:t> </a:t>
              </a:r>
              <a:r>
                <a:rPr lang="ru-RU" altLang="ru-RU" sz="1600">
                  <a:solidFill>
                    <a:srgbClr val="000000"/>
                  </a:solidFill>
                </a:rPr>
                <a:t>тыс.руб.</a:t>
              </a:r>
              <a:r>
                <a:rPr lang="ru-RU" altLang="ru-RU" sz="1600" b="1">
                  <a:solidFill>
                    <a:srgbClr val="000000"/>
                  </a:solidFill>
                </a:rPr>
                <a:t> </a:t>
              </a:r>
            </a:p>
            <a:p>
              <a:pPr algn="ctr"/>
              <a:endParaRPr lang="ru-RU" altLang="ru-RU" sz="1400">
                <a:solidFill>
                  <a:srgbClr val="000000"/>
                </a:solidFill>
              </a:endParaRPr>
            </a:p>
          </p:txBody>
        </p:sp>
      </p:grpSp>
      <p:grpSp>
        <p:nvGrpSpPr>
          <p:cNvPr id="63492" name="Скругленный прямоугольник 3"/>
          <p:cNvGrpSpPr>
            <a:grpSpLocks/>
          </p:cNvGrpSpPr>
          <p:nvPr/>
        </p:nvGrpSpPr>
        <p:grpSpPr bwMode="auto">
          <a:xfrm>
            <a:off x="611188" y="2852738"/>
            <a:ext cx="3965575" cy="2305050"/>
            <a:chOff x="118" y="2459"/>
            <a:chExt cx="2590" cy="324"/>
          </a:xfrm>
        </p:grpSpPr>
        <p:pic>
          <p:nvPicPr>
            <p:cNvPr id="63496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3497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Обеспечение деятельности муниципального казенного учреждения  «Единая дежурно-диспетчерская служба Тейковского муниципального района,</a:t>
              </a:r>
            </a:p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исполнено – 3894,3 тыс.руб.</a:t>
              </a:r>
            </a:p>
            <a:p>
              <a:pPr algn="ctr"/>
              <a:endParaRPr lang="ru-RU" altLang="ru-RU" sz="1400">
                <a:solidFill>
                  <a:srgbClr val="000000"/>
                </a:solidFill>
              </a:endParaRPr>
            </a:p>
          </p:txBody>
        </p:sp>
      </p:grpSp>
      <p:grpSp>
        <p:nvGrpSpPr>
          <p:cNvPr id="63493" name="Скругленный прямоугольник 3"/>
          <p:cNvGrpSpPr>
            <a:grpSpLocks/>
          </p:cNvGrpSpPr>
          <p:nvPr/>
        </p:nvGrpSpPr>
        <p:grpSpPr bwMode="auto">
          <a:xfrm>
            <a:off x="5076825" y="4005263"/>
            <a:ext cx="3600450" cy="2089150"/>
            <a:chOff x="118" y="2459"/>
            <a:chExt cx="2590" cy="324"/>
          </a:xfrm>
        </p:grpSpPr>
        <p:pic>
          <p:nvPicPr>
            <p:cNvPr id="63494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3495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Предупреждение и ликвидация </a:t>
              </a:r>
            </a:p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последствий чрезвычайных ситуаций и стихийных бедствий природного и техногенного характера,</a:t>
              </a:r>
            </a:p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исполнено – 20,0 тыс.руб.</a:t>
              </a:r>
            </a:p>
          </p:txBody>
        </p:sp>
      </p:grp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Заголовок 1"/>
          <p:cNvSpPr txBox="1">
            <a:spLocks/>
          </p:cNvSpPr>
          <p:nvPr/>
        </p:nvSpPr>
        <p:spPr bwMode="auto">
          <a:xfrm>
            <a:off x="0" y="115888"/>
            <a:ext cx="9144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b="1" i="1">
              <a:cs typeface="Times New Roman" pitchFamily="18" charset="0"/>
            </a:endParaRPr>
          </a:p>
        </p:txBody>
      </p:sp>
      <p:grpSp>
        <p:nvGrpSpPr>
          <p:cNvPr id="64514" name="Скругленный прямоугольник 3"/>
          <p:cNvGrpSpPr>
            <a:grpSpLocks/>
          </p:cNvGrpSpPr>
          <p:nvPr/>
        </p:nvGrpSpPr>
        <p:grpSpPr bwMode="auto">
          <a:xfrm>
            <a:off x="5219700" y="1268413"/>
            <a:ext cx="3600450" cy="1439862"/>
            <a:chOff x="118" y="2459"/>
            <a:chExt cx="2590" cy="324"/>
          </a:xfrm>
        </p:grpSpPr>
        <p:pic>
          <p:nvPicPr>
            <p:cNvPr id="64527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4528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Организация дополнительного пенсионного обеспечения отдельных категорий граждан,</a:t>
              </a:r>
            </a:p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исполнено – 1097,7 тыс.руб.</a:t>
              </a:r>
            </a:p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.</a:t>
              </a:r>
            </a:p>
            <a:p>
              <a:pPr algn="ctr"/>
              <a:endParaRPr lang="ru-RU" altLang="ru-RU" sz="1400">
                <a:solidFill>
                  <a:srgbClr val="000000"/>
                </a:solidFill>
              </a:endParaRPr>
            </a:p>
          </p:txBody>
        </p:sp>
      </p:grpSp>
      <p:grpSp>
        <p:nvGrpSpPr>
          <p:cNvPr id="64515" name="Скругленный прямоугольник 3"/>
          <p:cNvGrpSpPr>
            <a:grpSpLocks/>
          </p:cNvGrpSpPr>
          <p:nvPr/>
        </p:nvGrpSpPr>
        <p:grpSpPr bwMode="auto">
          <a:xfrm>
            <a:off x="684213" y="2420938"/>
            <a:ext cx="3965575" cy="2881312"/>
            <a:chOff x="118" y="2459"/>
            <a:chExt cx="2590" cy="324"/>
          </a:xfrm>
        </p:grpSpPr>
        <p:pic>
          <p:nvPicPr>
            <p:cNvPr id="64525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4526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Выплата вознаграждений к наградам администрации Тейковского муниципального района, премий к Почетным грамотам и других премий в рамках иных непрограммных мероприятий по непрограммным направлениям деятельности исполнительных органов местного самоуправления, </a:t>
              </a:r>
            </a:p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исполнено - 2,0</a:t>
              </a:r>
              <a:r>
                <a:rPr lang="ru-RU" altLang="ru-RU" sz="1600" b="1">
                  <a:solidFill>
                    <a:srgbClr val="000000"/>
                  </a:solidFill>
                </a:rPr>
                <a:t> </a:t>
              </a:r>
              <a:r>
                <a:rPr lang="ru-RU" altLang="ru-RU" sz="1600">
                  <a:solidFill>
                    <a:srgbClr val="000000"/>
                  </a:solidFill>
                </a:rPr>
                <a:t>тыс.руб.</a:t>
              </a:r>
              <a:r>
                <a:rPr lang="ru-RU" altLang="ru-RU" sz="1600" b="1"/>
                <a:t> </a:t>
              </a:r>
            </a:p>
            <a:p>
              <a:pPr algn="ctr"/>
              <a:endParaRPr lang="ru-RU" altLang="ru-RU" sz="1400"/>
            </a:p>
          </p:txBody>
        </p:sp>
      </p:grpSp>
      <p:grpSp>
        <p:nvGrpSpPr>
          <p:cNvPr id="64516" name="Скругленный прямоугольник 3"/>
          <p:cNvGrpSpPr>
            <a:grpSpLocks/>
          </p:cNvGrpSpPr>
          <p:nvPr/>
        </p:nvGrpSpPr>
        <p:grpSpPr bwMode="auto">
          <a:xfrm>
            <a:off x="5076825" y="3141663"/>
            <a:ext cx="3671888" cy="2087562"/>
            <a:chOff x="118" y="2459"/>
            <a:chExt cx="2590" cy="324"/>
          </a:xfrm>
        </p:grpSpPr>
        <p:pic>
          <p:nvPicPr>
            <p:cNvPr id="64523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4524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Расходы на исполнение переданных полномочий от сельских поселений по благоустройству населенных пунктов сельских поселений в части уличного освещения,</a:t>
              </a:r>
            </a:p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исполнено – 247,2 тыс.руб.</a:t>
              </a:r>
            </a:p>
            <a:p>
              <a:pPr algn="ctr"/>
              <a:endParaRPr lang="ru-RU" altLang="ru-RU" sz="1600" b="1">
                <a:solidFill>
                  <a:srgbClr val="000000"/>
                </a:solidFill>
              </a:endParaRPr>
            </a:p>
            <a:p>
              <a:pPr algn="ctr"/>
              <a:endParaRPr lang="ru-RU" altLang="ru-RU" sz="1400">
                <a:solidFill>
                  <a:srgbClr val="000000"/>
                </a:solidFill>
              </a:endParaRPr>
            </a:p>
          </p:txBody>
        </p:sp>
      </p:grpSp>
      <p:grpSp>
        <p:nvGrpSpPr>
          <p:cNvPr id="64517" name="Скругленный прямоугольник 3"/>
          <p:cNvGrpSpPr>
            <a:grpSpLocks/>
          </p:cNvGrpSpPr>
          <p:nvPr/>
        </p:nvGrpSpPr>
        <p:grpSpPr bwMode="auto">
          <a:xfrm>
            <a:off x="5076825" y="620713"/>
            <a:ext cx="3744913" cy="2160587"/>
            <a:chOff x="118" y="2459"/>
            <a:chExt cx="2590" cy="324"/>
          </a:xfrm>
        </p:grpSpPr>
        <p:pic>
          <p:nvPicPr>
            <p:cNvPr id="64521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4522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Организация дополнительного пенсионного обеспечения отдельных категорий граждан,</a:t>
              </a:r>
            </a:p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исполнено – 1097,7 тыс.руб.</a:t>
              </a:r>
            </a:p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.</a:t>
              </a:r>
            </a:p>
            <a:p>
              <a:pPr algn="ctr"/>
              <a:endParaRPr lang="ru-RU" altLang="ru-RU" sz="1400">
                <a:solidFill>
                  <a:srgbClr val="000000"/>
                </a:solidFill>
              </a:endParaRPr>
            </a:p>
          </p:txBody>
        </p:sp>
      </p:grpSp>
      <p:grpSp>
        <p:nvGrpSpPr>
          <p:cNvPr id="64518" name="Скругленный прямоугольник 3"/>
          <p:cNvGrpSpPr>
            <a:grpSpLocks/>
          </p:cNvGrpSpPr>
          <p:nvPr/>
        </p:nvGrpSpPr>
        <p:grpSpPr bwMode="auto">
          <a:xfrm>
            <a:off x="755650" y="476250"/>
            <a:ext cx="3960813" cy="1439863"/>
            <a:chOff x="118" y="2459"/>
            <a:chExt cx="2590" cy="324"/>
          </a:xfrm>
        </p:grpSpPr>
        <p:pic>
          <p:nvPicPr>
            <p:cNvPr id="64519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4520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Мероприятия в области строительства, архитектуры, градостроительства,</a:t>
              </a:r>
            </a:p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исполнено – 247,3 тыс.руб.</a:t>
              </a:r>
            </a:p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.</a:t>
              </a:r>
            </a:p>
            <a:p>
              <a:pPr algn="ctr"/>
              <a:endParaRPr lang="ru-RU" altLang="ru-RU" sz="140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Заголовок 1"/>
          <p:cNvSpPr txBox="1">
            <a:spLocks/>
          </p:cNvSpPr>
          <p:nvPr/>
        </p:nvSpPr>
        <p:spPr bwMode="auto">
          <a:xfrm>
            <a:off x="0" y="0"/>
            <a:ext cx="91440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b="1" i="1">
              <a:cs typeface="Times New Roman" pitchFamily="18" charset="0"/>
            </a:endParaRPr>
          </a:p>
        </p:txBody>
      </p:sp>
      <p:grpSp>
        <p:nvGrpSpPr>
          <p:cNvPr id="65538" name="Скругленный прямоугольник 3"/>
          <p:cNvGrpSpPr>
            <a:grpSpLocks/>
          </p:cNvGrpSpPr>
          <p:nvPr/>
        </p:nvGrpSpPr>
        <p:grpSpPr bwMode="auto">
          <a:xfrm>
            <a:off x="4572000" y="692150"/>
            <a:ext cx="3600450" cy="1366838"/>
            <a:chOff x="118" y="2459"/>
            <a:chExt cx="2590" cy="324"/>
          </a:xfrm>
        </p:grpSpPr>
        <p:pic>
          <p:nvPicPr>
            <p:cNvPr id="65563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5564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Обеспечение функций отделов администрации Тейковского муниципального района,</a:t>
              </a:r>
            </a:p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исполнено – 1933,6 тыс.руб.</a:t>
              </a:r>
              <a:r>
                <a:rPr lang="ru-RU" altLang="ru-RU" sz="1600" b="1">
                  <a:solidFill>
                    <a:srgbClr val="000000"/>
                  </a:solidFill>
                </a:rPr>
                <a:t> </a:t>
              </a:r>
            </a:p>
            <a:p>
              <a:pPr algn="ctr"/>
              <a:endParaRPr lang="ru-RU" altLang="ru-RU" sz="1400">
                <a:solidFill>
                  <a:srgbClr val="000000"/>
                </a:solidFill>
              </a:endParaRPr>
            </a:p>
          </p:txBody>
        </p:sp>
      </p:grpSp>
      <p:grpSp>
        <p:nvGrpSpPr>
          <p:cNvPr id="65539" name="Скругленный прямоугольник 3"/>
          <p:cNvGrpSpPr>
            <a:grpSpLocks/>
          </p:cNvGrpSpPr>
          <p:nvPr/>
        </p:nvGrpSpPr>
        <p:grpSpPr bwMode="auto">
          <a:xfrm>
            <a:off x="611188" y="2133600"/>
            <a:ext cx="3529012" cy="2016125"/>
            <a:chOff x="118" y="2459"/>
            <a:chExt cx="2590" cy="324"/>
          </a:xfrm>
        </p:grpSpPr>
        <p:pic>
          <p:nvPicPr>
            <p:cNvPr id="65561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5562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/>
                <a:t>Расходы на организацию и проведение мероприятий, связанных с праздничными, юбилейными и памятными датами, Совещания, семинары</a:t>
              </a:r>
            </a:p>
            <a:p>
              <a:pPr algn="ctr"/>
              <a:r>
                <a:rPr lang="ru-RU" altLang="ru-RU" sz="1600" b="1"/>
                <a:t>2017 -</a:t>
              </a:r>
              <a:r>
                <a:rPr lang="ru-RU" altLang="ru-RU" sz="1600"/>
                <a:t> </a:t>
              </a:r>
              <a:r>
                <a:rPr lang="ru-RU" altLang="ru-RU" sz="1600" b="1"/>
                <a:t>236,4 </a:t>
              </a:r>
              <a:r>
                <a:rPr lang="ru-RU" altLang="ru-RU" sz="1600"/>
                <a:t>тыс.руб.;</a:t>
              </a:r>
            </a:p>
            <a:p>
              <a:pPr algn="ctr"/>
              <a:r>
                <a:rPr lang="ru-RU" altLang="ru-RU" sz="1600" b="1"/>
                <a:t>2018 -2019 по 236,5 </a:t>
              </a:r>
              <a:r>
                <a:rPr lang="ru-RU" altLang="ru-RU" sz="1600"/>
                <a:t>тыс.руб.</a:t>
              </a:r>
              <a:r>
                <a:rPr lang="ru-RU" altLang="ru-RU" sz="1600" b="1"/>
                <a:t> </a:t>
              </a:r>
            </a:p>
            <a:p>
              <a:pPr algn="ctr"/>
              <a:endParaRPr lang="ru-RU" altLang="ru-RU" sz="1400"/>
            </a:p>
          </p:txBody>
        </p:sp>
      </p:grpSp>
      <p:grpSp>
        <p:nvGrpSpPr>
          <p:cNvPr id="65540" name="Скругленный прямоугольник 3"/>
          <p:cNvGrpSpPr>
            <a:grpSpLocks/>
          </p:cNvGrpSpPr>
          <p:nvPr/>
        </p:nvGrpSpPr>
        <p:grpSpPr bwMode="auto">
          <a:xfrm>
            <a:off x="539750" y="2060575"/>
            <a:ext cx="3671888" cy="2736850"/>
            <a:chOff x="118" y="2459"/>
            <a:chExt cx="2590" cy="324"/>
          </a:xfrm>
        </p:grpSpPr>
        <p:pic>
          <p:nvPicPr>
            <p:cNvPr id="65559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5560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Расходы на организацию и проведение мероприятий, связанных с праздничными, юбилейными и памятными датами, Совещания, семинары,</a:t>
              </a:r>
            </a:p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исполнено – 227,5 тыс.руб.</a:t>
              </a:r>
            </a:p>
            <a:p>
              <a:pPr algn="ctr"/>
              <a:endParaRPr lang="ru-RU" altLang="ru-RU" sz="1600" b="1">
                <a:solidFill>
                  <a:srgbClr val="000000"/>
                </a:solidFill>
              </a:endParaRPr>
            </a:p>
            <a:p>
              <a:pPr algn="ctr"/>
              <a:endParaRPr lang="ru-RU" altLang="ru-RU" sz="1400">
                <a:solidFill>
                  <a:srgbClr val="000000"/>
                </a:solidFill>
              </a:endParaRPr>
            </a:p>
          </p:txBody>
        </p:sp>
      </p:grpSp>
      <p:grpSp>
        <p:nvGrpSpPr>
          <p:cNvPr id="65541" name="Скругленный прямоугольник 3"/>
          <p:cNvGrpSpPr>
            <a:grpSpLocks/>
          </p:cNvGrpSpPr>
          <p:nvPr/>
        </p:nvGrpSpPr>
        <p:grpSpPr bwMode="auto">
          <a:xfrm>
            <a:off x="4716463" y="2420938"/>
            <a:ext cx="3671887" cy="1728787"/>
            <a:chOff x="118" y="2459"/>
            <a:chExt cx="2590" cy="324"/>
          </a:xfrm>
        </p:grpSpPr>
        <p:pic>
          <p:nvPicPr>
            <p:cNvPr id="65557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5558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Межбюджетные трансферты на исполнение переданных полномочий сельским поселениям,</a:t>
              </a:r>
            </a:p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исполнено – 482,8 тыс.руб.</a:t>
              </a:r>
            </a:p>
            <a:p>
              <a:pPr algn="ctr"/>
              <a:endParaRPr lang="ru-RU" altLang="ru-RU" sz="1600" b="1">
                <a:solidFill>
                  <a:srgbClr val="000000"/>
                </a:solidFill>
              </a:endParaRPr>
            </a:p>
            <a:p>
              <a:pPr algn="ctr"/>
              <a:endParaRPr lang="ru-RU" altLang="ru-RU" sz="1400">
                <a:solidFill>
                  <a:srgbClr val="000000"/>
                </a:solidFill>
              </a:endParaRPr>
            </a:p>
          </p:txBody>
        </p:sp>
      </p:grpSp>
      <p:grpSp>
        <p:nvGrpSpPr>
          <p:cNvPr id="65542" name="Скругленный прямоугольник 3"/>
          <p:cNvGrpSpPr>
            <a:grpSpLocks/>
          </p:cNvGrpSpPr>
          <p:nvPr/>
        </p:nvGrpSpPr>
        <p:grpSpPr bwMode="auto">
          <a:xfrm>
            <a:off x="539750" y="2060575"/>
            <a:ext cx="3671888" cy="2736850"/>
            <a:chOff x="118" y="2459"/>
            <a:chExt cx="2590" cy="324"/>
          </a:xfrm>
        </p:grpSpPr>
        <p:pic>
          <p:nvPicPr>
            <p:cNvPr id="65555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5556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Расходы на организацию и проведение мероприятий, связанных с праздничными, юбилейными и памятными датами, Совещания, семинары,</a:t>
              </a:r>
            </a:p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исполнено – 227,5 тыс.руб.</a:t>
              </a:r>
            </a:p>
            <a:p>
              <a:pPr algn="ctr"/>
              <a:endParaRPr lang="ru-RU" altLang="ru-RU" sz="1600" b="1">
                <a:solidFill>
                  <a:srgbClr val="000000"/>
                </a:solidFill>
              </a:endParaRPr>
            </a:p>
            <a:p>
              <a:pPr algn="ctr"/>
              <a:endParaRPr lang="ru-RU" altLang="ru-RU" sz="1400">
                <a:solidFill>
                  <a:srgbClr val="000000"/>
                </a:solidFill>
              </a:endParaRPr>
            </a:p>
          </p:txBody>
        </p:sp>
      </p:grpSp>
      <p:grpSp>
        <p:nvGrpSpPr>
          <p:cNvPr id="65543" name="Скругленный прямоугольник 3"/>
          <p:cNvGrpSpPr>
            <a:grpSpLocks/>
          </p:cNvGrpSpPr>
          <p:nvPr/>
        </p:nvGrpSpPr>
        <p:grpSpPr bwMode="auto">
          <a:xfrm>
            <a:off x="4572000" y="692150"/>
            <a:ext cx="3600450" cy="1366838"/>
            <a:chOff x="118" y="2459"/>
            <a:chExt cx="2590" cy="324"/>
          </a:xfrm>
        </p:grpSpPr>
        <p:pic>
          <p:nvPicPr>
            <p:cNvPr id="65553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5554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Обеспечение функций отделов администрации Тейковского муниципального района,</a:t>
              </a:r>
            </a:p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исполнено – 1933,6 тыс.руб.</a:t>
              </a:r>
              <a:r>
                <a:rPr lang="ru-RU" altLang="ru-RU" sz="1600" b="1">
                  <a:solidFill>
                    <a:srgbClr val="000000"/>
                  </a:solidFill>
                </a:rPr>
                <a:t> </a:t>
              </a:r>
            </a:p>
            <a:p>
              <a:pPr algn="ctr"/>
              <a:endParaRPr lang="ru-RU" altLang="ru-RU" sz="1400">
                <a:solidFill>
                  <a:srgbClr val="000000"/>
                </a:solidFill>
              </a:endParaRPr>
            </a:p>
          </p:txBody>
        </p:sp>
      </p:grpSp>
      <p:grpSp>
        <p:nvGrpSpPr>
          <p:cNvPr id="65544" name="Скругленный прямоугольник 3"/>
          <p:cNvGrpSpPr>
            <a:grpSpLocks/>
          </p:cNvGrpSpPr>
          <p:nvPr/>
        </p:nvGrpSpPr>
        <p:grpSpPr bwMode="auto">
          <a:xfrm>
            <a:off x="4572000" y="692150"/>
            <a:ext cx="3744913" cy="1366838"/>
            <a:chOff x="118" y="2459"/>
            <a:chExt cx="2590" cy="324"/>
          </a:xfrm>
        </p:grpSpPr>
        <p:pic>
          <p:nvPicPr>
            <p:cNvPr id="65551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5552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Обеспечение функций отделов администрации Тейковского муниципального района,</a:t>
              </a:r>
            </a:p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исполнено – 1933,6 тыс.руб.</a:t>
              </a:r>
              <a:r>
                <a:rPr lang="ru-RU" altLang="ru-RU" sz="1600" b="1">
                  <a:solidFill>
                    <a:srgbClr val="000000"/>
                  </a:solidFill>
                </a:rPr>
                <a:t> </a:t>
              </a:r>
            </a:p>
            <a:p>
              <a:pPr algn="ctr"/>
              <a:endParaRPr lang="ru-RU" altLang="ru-RU" sz="1400">
                <a:solidFill>
                  <a:srgbClr val="000000"/>
                </a:solidFill>
              </a:endParaRPr>
            </a:p>
          </p:txBody>
        </p:sp>
      </p:grpSp>
      <p:grpSp>
        <p:nvGrpSpPr>
          <p:cNvPr id="65545" name="Скругленный прямоугольник 3"/>
          <p:cNvGrpSpPr>
            <a:grpSpLocks/>
          </p:cNvGrpSpPr>
          <p:nvPr/>
        </p:nvGrpSpPr>
        <p:grpSpPr bwMode="auto">
          <a:xfrm>
            <a:off x="4643438" y="2420938"/>
            <a:ext cx="3744912" cy="1728787"/>
            <a:chOff x="118" y="2459"/>
            <a:chExt cx="2590" cy="324"/>
          </a:xfrm>
        </p:grpSpPr>
        <p:pic>
          <p:nvPicPr>
            <p:cNvPr id="65549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5550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Межбюджетные трансферты на исполнение переданных полномочий сельским поселениям,</a:t>
              </a:r>
            </a:p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исполнено – 482,8 тыс.руб.</a:t>
              </a:r>
            </a:p>
            <a:p>
              <a:pPr algn="ctr"/>
              <a:endParaRPr lang="ru-RU" altLang="ru-RU" sz="1600" b="1">
                <a:solidFill>
                  <a:srgbClr val="000000"/>
                </a:solidFill>
              </a:endParaRPr>
            </a:p>
            <a:p>
              <a:pPr algn="ctr"/>
              <a:endParaRPr lang="ru-RU" altLang="ru-RU" sz="1400">
                <a:solidFill>
                  <a:srgbClr val="000000"/>
                </a:solidFill>
              </a:endParaRPr>
            </a:p>
          </p:txBody>
        </p:sp>
      </p:grpSp>
      <p:grpSp>
        <p:nvGrpSpPr>
          <p:cNvPr id="65546" name="Скругленный прямоугольник 3"/>
          <p:cNvGrpSpPr>
            <a:grpSpLocks/>
          </p:cNvGrpSpPr>
          <p:nvPr/>
        </p:nvGrpSpPr>
        <p:grpSpPr bwMode="auto">
          <a:xfrm>
            <a:off x="4716463" y="4437063"/>
            <a:ext cx="3743325" cy="1800225"/>
            <a:chOff x="118" y="2459"/>
            <a:chExt cx="2590" cy="324"/>
          </a:xfrm>
        </p:grpSpPr>
        <p:pic>
          <p:nvPicPr>
            <p:cNvPr id="65547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5548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Проведение комплекса работ по межеванию земель для постановки на кадастровый учет,</a:t>
              </a:r>
            </a:p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исполнено – 141,6 тыс.руб.</a:t>
              </a:r>
            </a:p>
            <a:p>
              <a:pPr algn="ctr"/>
              <a:endParaRPr lang="ru-RU" altLang="ru-RU" sz="1600" b="1">
                <a:solidFill>
                  <a:srgbClr val="000000"/>
                </a:solidFill>
              </a:endParaRPr>
            </a:p>
            <a:p>
              <a:pPr algn="ctr"/>
              <a:endParaRPr lang="ru-RU" altLang="ru-RU" sz="140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400" b="0" smtClean="0"/>
              <a:t>Основные показатели исполнения бюджета Тейковского муниципального района за 2017 год (в тыс.руб.)</a:t>
            </a:r>
          </a:p>
        </p:txBody>
      </p:sp>
      <p:sp>
        <p:nvSpPr>
          <p:cNvPr id="16386" name="Text Box 7"/>
          <p:cNvSpPr txBox="1">
            <a:spLocks noChangeArrowheads="1"/>
          </p:cNvSpPr>
          <p:nvPr/>
        </p:nvSpPr>
        <p:spPr bwMode="auto">
          <a:xfrm>
            <a:off x="971550" y="2997200"/>
            <a:ext cx="2447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Arial" charset="0"/>
              </a:rPr>
              <a:t>Исполнено за 2017 год</a:t>
            </a:r>
          </a:p>
        </p:txBody>
      </p:sp>
      <p:sp>
        <p:nvSpPr>
          <p:cNvPr id="16387" name="Text Box 10"/>
          <p:cNvSpPr txBox="1">
            <a:spLocks noChangeArrowheads="1"/>
          </p:cNvSpPr>
          <p:nvPr/>
        </p:nvSpPr>
        <p:spPr bwMode="auto">
          <a:xfrm>
            <a:off x="900113" y="2133600"/>
            <a:ext cx="24876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>
                <a:latin typeface="Arial" charset="0"/>
              </a:rPr>
              <a:t>Утверждено на 2017 год</a:t>
            </a:r>
          </a:p>
        </p:txBody>
      </p:sp>
      <p:sp>
        <p:nvSpPr>
          <p:cNvPr id="16388" name="Text Box 11"/>
          <p:cNvSpPr txBox="1">
            <a:spLocks noChangeArrowheads="1"/>
          </p:cNvSpPr>
          <p:nvPr/>
        </p:nvSpPr>
        <p:spPr bwMode="auto">
          <a:xfrm>
            <a:off x="3779838" y="1484313"/>
            <a:ext cx="12430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Arial" charset="0"/>
              </a:rPr>
              <a:t>ДОХОДЫ</a:t>
            </a:r>
          </a:p>
        </p:txBody>
      </p:sp>
      <p:sp>
        <p:nvSpPr>
          <p:cNvPr id="16389" name="Text Box 12"/>
          <p:cNvSpPr txBox="1">
            <a:spLocks noChangeArrowheads="1"/>
          </p:cNvSpPr>
          <p:nvPr/>
        </p:nvSpPr>
        <p:spPr bwMode="auto">
          <a:xfrm>
            <a:off x="5651500" y="1484313"/>
            <a:ext cx="144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Arial" charset="0"/>
              </a:rPr>
              <a:t>РАСХОДЫ</a:t>
            </a:r>
          </a:p>
        </p:txBody>
      </p:sp>
      <p:sp>
        <p:nvSpPr>
          <p:cNvPr id="16390" name="Text Box 13"/>
          <p:cNvSpPr txBox="1">
            <a:spLocks noChangeArrowheads="1"/>
          </p:cNvSpPr>
          <p:nvPr/>
        </p:nvSpPr>
        <p:spPr bwMode="auto">
          <a:xfrm>
            <a:off x="3779838" y="2133600"/>
            <a:ext cx="12969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Arial" charset="0"/>
              </a:rPr>
              <a:t>178733,9</a:t>
            </a:r>
          </a:p>
        </p:txBody>
      </p:sp>
      <p:sp>
        <p:nvSpPr>
          <p:cNvPr id="16391" name="Text Box 14"/>
          <p:cNvSpPr txBox="1">
            <a:spLocks noChangeArrowheads="1"/>
          </p:cNvSpPr>
          <p:nvPr/>
        </p:nvSpPr>
        <p:spPr bwMode="auto">
          <a:xfrm>
            <a:off x="5651500" y="2133600"/>
            <a:ext cx="1225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Arial" charset="0"/>
              </a:rPr>
              <a:t>181802,6</a:t>
            </a:r>
          </a:p>
        </p:txBody>
      </p:sp>
      <p:sp>
        <p:nvSpPr>
          <p:cNvPr id="16392" name="Text Box 15"/>
          <p:cNvSpPr txBox="1">
            <a:spLocks noChangeArrowheads="1"/>
          </p:cNvSpPr>
          <p:nvPr/>
        </p:nvSpPr>
        <p:spPr bwMode="auto">
          <a:xfrm>
            <a:off x="3851275" y="2997200"/>
            <a:ext cx="1225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Arial" charset="0"/>
              </a:rPr>
              <a:t>179393,3</a:t>
            </a:r>
          </a:p>
        </p:txBody>
      </p:sp>
      <p:sp>
        <p:nvSpPr>
          <p:cNvPr id="16393" name="Text Box 16"/>
          <p:cNvSpPr txBox="1">
            <a:spLocks noChangeArrowheads="1"/>
          </p:cNvSpPr>
          <p:nvPr/>
        </p:nvSpPr>
        <p:spPr bwMode="auto">
          <a:xfrm>
            <a:off x="5724525" y="2968625"/>
            <a:ext cx="12239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Arial" charset="0"/>
              </a:rPr>
              <a:t>176780,6</a:t>
            </a:r>
          </a:p>
        </p:txBody>
      </p:sp>
      <p:sp>
        <p:nvSpPr>
          <p:cNvPr id="16394" name="Text Box 14"/>
          <p:cNvSpPr txBox="1">
            <a:spLocks noChangeArrowheads="1"/>
          </p:cNvSpPr>
          <p:nvPr/>
        </p:nvSpPr>
        <p:spPr bwMode="auto">
          <a:xfrm>
            <a:off x="7432675" y="1268413"/>
            <a:ext cx="1663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ДЕФИЦИТ </a:t>
            </a:r>
          </a:p>
          <a:p>
            <a:r>
              <a:rPr lang="ru-RU" b="1"/>
              <a:t>(ПРОФИЦИТ)</a:t>
            </a:r>
          </a:p>
        </p:txBody>
      </p:sp>
      <p:sp>
        <p:nvSpPr>
          <p:cNvPr id="16395" name="Text Box 15"/>
          <p:cNvSpPr txBox="1">
            <a:spLocks noChangeArrowheads="1"/>
          </p:cNvSpPr>
          <p:nvPr/>
        </p:nvSpPr>
        <p:spPr bwMode="auto">
          <a:xfrm>
            <a:off x="7451725" y="22764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6396" name="Text Box 17"/>
          <p:cNvSpPr txBox="1">
            <a:spLocks noChangeArrowheads="1"/>
          </p:cNvSpPr>
          <p:nvPr/>
        </p:nvSpPr>
        <p:spPr bwMode="auto">
          <a:xfrm>
            <a:off x="7380288" y="22764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6397" name="Text Box 18"/>
          <p:cNvSpPr txBox="1">
            <a:spLocks noChangeArrowheads="1"/>
          </p:cNvSpPr>
          <p:nvPr/>
        </p:nvSpPr>
        <p:spPr bwMode="auto">
          <a:xfrm>
            <a:off x="7432675" y="2133600"/>
            <a:ext cx="955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-3068,7</a:t>
            </a:r>
          </a:p>
        </p:txBody>
      </p:sp>
      <p:sp>
        <p:nvSpPr>
          <p:cNvPr id="16398" name="Text Box 19"/>
          <p:cNvSpPr txBox="1">
            <a:spLocks noChangeArrowheads="1"/>
          </p:cNvSpPr>
          <p:nvPr/>
        </p:nvSpPr>
        <p:spPr bwMode="auto">
          <a:xfrm>
            <a:off x="7432675" y="2946400"/>
            <a:ext cx="81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2612,7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Заголовок 1"/>
          <p:cNvSpPr txBox="1">
            <a:spLocks/>
          </p:cNvSpPr>
          <p:nvPr/>
        </p:nvSpPr>
        <p:spPr bwMode="auto">
          <a:xfrm>
            <a:off x="0" y="115888"/>
            <a:ext cx="9144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b="1" i="1">
                <a:cs typeface="Times New Roman" pitchFamily="18" charset="0"/>
              </a:rPr>
              <a:t>Непрограммные направления деятельности представительного органа Тейковского муниципального района в 2017 году</a:t>
            </a:r>
          </a:p>
          <a:p>
            <a:pPr algn="ctr"/>
            <a:endParaRPr lang="ru-RU" altLang="ru-RU" b="1" i="1">
              <a:cs typeface="Times New Roman" pitchFamily="18" charset="0"/>
            </a:endParaRPr>
          </a:p>
          <a:p>
            <a:pPr algn="ctr"/>
            <a:r>
              <a:rPr lang="ru-RU" b="1" i="1">
                <a:cs typeface="Times New Roman" pitchFamily="18" charset="0"/>
              </a:rPr>
              <a:t>.</a:t>
            </a:r>
            <a:endParaRPr lang="ru-RU" altLang="ru-RU" b="1" i="1">
              <a:cs typeface="Times New Roman" pitchFamily="18" charset="0"/>
            </a:endParaRPr>
          </a:p>
        </p:txBody>
      </p:sp>
      <p:grpSp>
        <p:nvGrpSpPr>
          <p:cNvPr id="66562" name="Скругленный прямоугольник 3"/>
          <p:cNvGrpSpPr>
            <a:grpSpLocks/>
          </p:cNvGrpSpPr>
          <p:nvPr/>
        </p:nvGrpSpPr>
        <p:grpSpPr bwMode="auto">
          <a:xfrm>
            <a:off x="2339975" y="1989138"/>
            <a:ext cx="4105275" cy="1368425"/>
            <a:chOff x="42" y="2454"/>
            <a:chExt cx="2681" cy="378"/>
          </a:xfrm>
        </p:grpSpPr>
        <p:pic>
          <p:nvPicPr>
            <p:cNvPr id="66563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42" y="2454"/>
              <a:ext cx="2681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6564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Обеспечение функций Совета   Тейковского муниципального района,</a:t>
              </a:r>
            </a:p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исполнено -  </a:t>
              </a:r>
              <a:r>
                <a:rPr lang="ru-RU" altLang="ru-RU" sz="1600" b="1">
                  <a:solidFill>
                    <a:srgbClr val="000000"/>
                  </a:solidFill>
                </a:rPr>
                <a:t>1077,4 </a:t>
              </a:r>
              <a:r>
                <a:rPr lang="ru-RU" altLang="ru-RU" sz="1600">
                  <a:solidFill>
                    <a:srgbClr val="000000"/>
                  </a:solidFill>
                </a:rPr>
                <a:t>тыс.руб.</a:t>
              </a:r>
              <a:r>
                <a:rPr lang="ru-RU" altLang="ru-RU" sz="1600" b="1">
                  <a:solidFill>
                    <a:srgbClr val="000000"/>
                  </a:solidFill>
                </a:rPr>
                <a:t> </a:t>
              </a:r>
            </a:p>
            <a:p>
              <a:pPr algn="ctr"/>
              <a:endParaRPr lang="ru-RU" altLang="ru-RU" sz="140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400"/>
              <a:t>Контактные телефоны:</a:t>
            </a:r>
          </a:p>
        </p:txBody>
      </p:sp>
      <p:sp>
        <p:nvSpPr>
          <p:cNvPr id="10649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1600"/>
              <a:t>Начальник финансового отдела – 8 (49343) 2-17-04</a:t>
            </a:r>
          </a:p>
          <a:p>
            <a:pPr eaLnBrk="1" hangingPunct="1">
              <a:defRPr/>
            </a:pPr>
            <a:r>
              <a:rPr lang="ru-RU" sz="1600"/>
              <a:t>Заместитель начальника финансового отдела – 8 (49343) 2-20-78</a:t>
            </a:r>
          </a:p>
          <a:p>
            <a:pPr eaLnBrk="1" hangingPunct="1">
              <a:defRPr/>
            </a:pPr>
            <a:r>
              <a:rPr lang="ru-RU" sz="1600"/>
              <a:t>Электронная почта:</a:t>
            </a:r>
            <a:r>
              <a:rPr lang="en-US" sz="1600"/>
              <a:t>raifoteik@mail.ru</a:t>
            </a:r>
            <a:endParaRPr lang="ru-RU" sz="16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4213" y="213360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0" i="1">
                <a:cs typeface="Times New Roman" pitchFamily="18" charset="0"/>
              </a:rPr>
              <a:t/>
            </a:r>
            <a:br>
              <a:rPr lang="ru-RU" sz="4000" b="0" i="1">
                <a:cs typeface="Times New Roman" pitchFamily="18" charset="0"/>
              </a:rPr>
            </a:br>
            <a:r>
              <a:rPr lang="ru-RU" sz="4000" b="0" i="1">
                <a:cs typeface="Times New Roman" pitchFamily="18" charset="0"/>
              </a:rPr>
              <a:t>Благодарим за внимание!</a:t>
            </a:r>
          </a:p>
        </p:txBody>
      </p:sp>
      <p:sp>
        <p:nvSpPr>
          <p:cNvPr id="107522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404938" y="3863975"/>
            <a:ext cx="6399212" cy="1752600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b="1" i="1" smtClean="0">
              <a:cs typeface="Times New Roman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b="1" i="1" smtClean="0">
              <a:cs typeface="Times New Roman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b="1" i="1" smtClean="0">
              <a:cs typeface="Times New Roman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i="1" smtClean="0">
                <a:cs typeface="Times New Roman" pitchFamily="18" charset="0"/>
              </a:rPr>
              <a:t>Тейковский муниципальный район»</a:t>
            </a: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i="1" smtClean="0">
                <a:cs typeface="Times New Roman" pitchFamily="18" charset="0"/>
              </a:rPr>
              <a:t>2018 год</a:t>
            </a: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mtClean="0">
              <a:solidFill>
                <a:srgbClr val="898989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ChangeArrowheads="1"/>
          </p:cNvSpPr>
          <p:nvPr/>
        </p:nvSpPr>
        <p:spPr bwMode="auto">
          <a:xfrm>
            <a:off x="0" y="825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>
              <a:latin typeface="Calibri" pitchFamily="34" charset="0"/>
            </a:endParaRPr>
          </a:p>
        </p:txBody>
      </p:sp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0" y="825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>
              <a:latin typeface="Calibri" pitchFamily="34" charset="0"/>
            </a:endParaRPr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>
                <a:latin typeface="Calibri" pitchFamily="34" charset="0"/>
              </a:rPr>
              <a:t> </a:t>
            </a:r>
            <a:r>
              <a:rPr lang="ru-RU" altLang="ru-RU" sz="2000" b="1"/>
              <a:t>Исполнение  бюджета Тейковского муниципального </a:t>
            </a:r>
          </a:p>
          <a:p>
            <a:pPr algn="ctr"/>
            <a:r>
              <a:rPr lang="ru-RU" altLang="ru-RU" sz="2000" b="1"/>
              <a:t>  района  по доходам за 2017 год,      ( в тыс. руб.)</a:t>
            </a:r>
          </a:p>
        </p:txBody>
      </p:sp>
      <p:graphicFrame>
        <p:nvGraphicFramePr>
          <p:cNvPr id="17450" name="Group 42"/>
          <p:cNvGraphicFramePr>
            <a:graphicFrameLocks noGrp="1"/>
          </p:cNvGraphicFramePr>
          <p:nvPr>
            <p:ph idx="4294967295"/>
          </p:nvPr>
        </p:nvGraphicFramePr>
        <p:xfrm>
          <a:off x="179388" y="1196975"/>
          <a:ext cx="8785225" cy="3573463"/>
        </p:xfrm>
        <a:graphic>
          <a:graphicData uri="http://schemas.openxmlformats.org/drawingml/2006/table">
            <a:tbl>
              <a:tblPr/>
              <a:tblGrid>
                <a:gridCol w="3067050"/>
                <a:gridCol w="2008187"/>
                <a:gridCol w="2038350"/>
                <a:gridCol w="1671638"/>
              </a:tblGrid>
              <a:tr h="8080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Наименование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Утверждено на 2017 г.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Исполнено за 2017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% исполнения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Всего доходов в  том числе: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178733,9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179393,3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100,4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46411,3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47520,4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102,4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132322,6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131872,9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99,5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32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Всего расходов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181802,6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176780,6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98,6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Дефицит (профицит)-/(+)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- 3068,7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2612,7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9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7950" y="274638"/>
            <a:ext cx="8578850" cy="561975"/>
          </a:xfrm>
        </p:spPr>
        <p:txBody>
          <a:bodyPr lIns="91177" tIns="45589" rIns="91177" bIns="45589"/>
          <a:lstStyle/>
          <a:p>
            <a:pPr eaLnBrk="1" hangingPunct="1">
              <a:defRPr/>
            </a:pPr>
            <a:r>
              <a:rPr lang="ru-RU" altLang="ru-RU" sz="1800" b="0" smtClean="0"/>
              <a:t>Структура исполнения доходов бюджета Тейковского муниципального района </a:t>
            </a:r>
            <a:br>
              <a:rPr lang="ru-RU" altLang="ru-RU" sz="1800" b="0" smtClean="0"/>
            </a:br>
            <a:r>
              <a:rPr lang="ru-RU" altLang="ru-RU" sz="1800" b="0" smtClean="0"/>
              <a:t> за 2017 год.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667625" y="908050"/>
            <a:ext cx="1225550" cy="3603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>
                <a:solidFill>
                  <a:schemeClr val="tx1"/>
                </a:solidFill>
              </a:rPr>
              <a:t>млн.руб.</a:t>
            </a:r>
            <a:endParaRPr lang="ru-RU" b="1">
              <a:solidFill>
                <a:srgbClr val="FFFFFF"/>
              </a:solidFill>
            </a:endParaRPr>
          </a:p>
        </p:txBody>
      </p:sp>
      <p:graphicFrame>
        <p:nvGraphicFramePr>
          <p:cNvPr id="36875" name="Object 11"/>
          <p:cNvGraphicFramePr>
            <a:graphicFrameLocks noChangeAspect="1"/>
          </p:cNvGraphicFramePr>
          <p:nvPr/>
        </p:nvGraphicFramePr>
        <p:xfrm>
          <a:off x="323850" y="981075"/>
          <a:ext cx="4176713" cy="4176713"/>
        </p:xfrm>
        <a:graphic>
          <a:graphicData uri="http://schemas.openxmlformats.org/presentationml/2006/ole">
            <p:oleObj spid="_x0000_s36875" name="Диаграмма" r:id="rId4" imgW="6096075" imgH="4067089" progId="MSGraph.Chart.8">
              <p:embed followColorScheme="full"/>
            </p:oleObj>
          </a:graphicData>
        </a:graphic>
      </p:graphicFrame>
      <p:sp>
        <p:nvSpPr>
          <p:cNvPr id="36897" name="Rectangle 13"/>
          <p:cNvSpPr>
            <a:spLocks noChangeArrowheads="1"/>
          </p:cNvSpPr>
          <p:nvPr/>
        </p:nvSpPr>
        <p:spPr bwMode="auto">
          <a:xfrm>
            <a:off x="755650" y="1196975"/>
            <a:ext cx="33845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latin typeface="Arial" charset="0"/>
              </a:rPr>
              <a:t>Утверждено на 2017 г.</a:t>
            </a:r>
            <a:r>
              <a:rPr lang="ru-RU" sz="1400" b="1">
                <a:latin typeface="Arial" charset="0"/>
              </a:rPr>
              <a:t> – 178,7 млн.руб.</a:t>
            </a:r>
          </a:p>
        </p:txBody>
      </p:sp>
      <p:sp>
        <p:nvSpPr>
          <p:cNvPr id="36898" name="Text Box 14"/>
          <p:cNvSpPr txBox="1">
            <a:spLocks noChangeArrowheads="1"/>
          </p:cNvSpPr>
          <p:nvPr/>
        </p:nvSpPr>
        <p:spPr bwMode="auto">
          <a:xfrm>
            <a:off x="2411413" y="2565400"/>
            <a:ext cx="170338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solidFill>
                  <a:schemeClr val="bg1"/>
                </a:solidFill>
                <a:latin typeface="Arial" charset="0"/>
              </a:rPr>
              <a:t>132,3 млн. руб.</a:t>
            </a:r>
          </a:p>
          <a:p>
            <a:pPr algn="ctr"/>
            <a:r>
              <a:rPr lang="ru-RU" sz="1400" b="1">
                <a:solidFill>
                  <a:schemeClr val="bg1"/>
                </a:solidFill>
                <a:latin typeface="Arial" charset="0"/>
              </a:rPr>
              <a:t>74,0%</a:t>
            </a:r>
          </a:p>
        </p:txBody>
      </p:sp>
      <p:sp>
        <p:nvSpPr>
          <p:cNvPr id="36899" name="Text Box 15"/>
          <p:cNvSpPr txBox="1">
            <a:spLocks noChangeArrowheads="1"/>
          </p:cNvSpPr>
          <p:nvPr/>
        </p:nvSpPr>
        <p:spPr bwMode="auto">
          <a:xfrm>
            <a:off x="971550" y="2133600"/>
            <a:ext cx="18002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>
                <a:solidFill>
                  <a:schemeClr val="bg1"/>
                </a:solidFill>
                <a:latin typeface="Arial" charset="0"/>
              </a:rPr>
              <a:t>40,6 млн.руб. 22,7%</a:t>
            </a:r>
          </a:p>
        </p:txBody>
      </p:sp>
      <p:sp>
        <p:nvSpPr>
          <p:cNvPr id="36900" name="Text Box 16"/>
          <p:cNvSpPr txBox="1">
            <a:spLocks noChangeArrowheads="1"/>
          </p:cNvSpPr>
          <p:nvPr/>
        </p:nvSpPr>
        <p:spPr bwMode="auto">
          <a:xfrm>
            <a:off x="611188" y="2708275"/>
            <a:ext cx="1728787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300" b="1">
                <a:solidFill>
                  <a:schemeClr val="bg1"/>
                </a:solidFill>
                <a:latin typeface="Arial" charset="0"/>
              </a:rPr>
              <a:t>5,8 млн. руб. 3,3%</a:t>
            </a:r>
          </a:p>
        </p:txBody>
      </p:sp>
      <p:graphicFrame>
        <p:nvGraphicFramePr>
          <p:cNvPr id="36881" name="Object 17"/>
          <p:cNvGraphicFramePr>
            <a:graphicFrameLocks noChangeAspect="1"/>
          </p:cNvGraphicFramePr>
          <p:nvPr/>
        </p:nvGraphicFramePr>
        <p:xfrm>
          <a:off x="5219700" y="981075"/>
          <a:ext cx="4140200" cy="4176713"/>
        </p:xfrm>
        <a:graphic>
          <a:graphicData uri="http://schemas.openxmlformats.org/presentationml/2006/ole">
            <p:oleObj spid="_x0000_s36881" name="Диаграмма" r:id="rId5" imgW="6096075" imgH="4067089" progId="MSGraph.Chart.8">
              <p:embed followColorScheme="full"/>
            </p:oleObj>
          </a:graphicData>
        </a:graphic>
      </p:graphicFrame>
      <p:sp>
        <p:nvSpPr>
          <p:cNvPr id="36901" name="Rectangle 19"/>
          <p:cNvSpPr>
            <a:spLocks noChangeArrowheads="1"/>
          </p:cNvSpPr>
          <p:nvPr/>
        </p:nvSpPr>
        <p:spPr bwMode="auto">
          <a:xfrm>
            <a:off x="5724525" y="1268413"/>
            <a:ext cx="30241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latin typeface="Arial" charset="0"/>
              </a:rPr>
              <a:t>Исполнено за 2017 г.</a:t>
            </a:r>
          </a:p>
          <a:p>
            <a:pPr algn="ctr"/>
            <a:r>
              <a:rPr lang="ru-RU" sz="1400" b="1">
                <a:latin typeface="Arial" charset="0"/>
              </a:rPr>
              <a:t> – 179,4 млн.руб.</a:t>
            </a:r>
          </a:p>
        </p:txBody>
      </p:sp>
      <p:sp>
        <p:nvSpPr>
          <p:cNvPr id="36902" name="Rectangle 24"/>
          <p:cNvSpPr>
            <a:spLocks noChangeArrowheads="1"/>
          </p:cNvSpPr>
          <p:nvPr/>
        </p:nvSpPr>
        <p:spPr bwMode="auto">
          <a:xfrm>
            <a:off x="6011863" y="2133600"/>
            <a:ext cx="15113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solidFill>
                  <a:schemeClr val="bg1"/>
                </a:solidFill>
                <a:latin typeface="Arial" charset="0"/>
              </a:rPr>
              <a:t>40,9 млн.руб. </a:t>
            </a:r>
          </a:p>
          <a:p>
            <a:pPr algn="ctr"/>
            <a:r>
              <a:rPr lang="ru-RU" sz="1400" b="1">
                <a:solidFill>
                  <a:schemeClr val="bg1"/>
                </a:solidFill>
                <a:latin typeface="Arial" charset="0"/>
              </a:rPr>
              <a:t>22,8%</a:t>
            </a:r>
          </a:p>
        </p:txBody>
      </p:sp>
      <p:sp>
        <p:nvSpPr>
          <p:cNvPr id="36903" name="Rectangle 25"/>
          <p:cNvSpPr>
            <a:spLocks noChangeArrowheads="1"/>
          </p:cNvSpPr>
          <p:nvPr/>
        </p:nvSpPr>
        <p:spPr bwMode="auto">
          <a:xfrm>
            <a:off x="7308850" y="2492375"/>
            <a:ext cx="16383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solidFill>
                  <a:schemeClr val="bg1"/>
                </a:solidFill>
                <a:latin typeface="Arial" charset="0"/>
              </a:rPr>
              <a:t>131,9 млн. руб.</a:t>
            </a:r>
          </a:p>
          <a:p>
            <a:pPr algn="ctr"/>
            <a:r>
              <a:rPr lang="ru-RU" sz="1400" b="1">
                <a:solidFill>
                  <a:schemeClr val="bg1"/>
                </a:solidFill>
                <a:latin typeface="Arial" charset="0"/>
              </a:rPr>
              <a:t>73,5%</a:t>
            </a:r>
          </a:p>
        </p:txBody>
      </p:sp>
      <p:sp>
        <p:nvSpPr>
          <p:cNvPr id="36904" name="Rectangle 26"/>
          <p:cNvSpPr>
            <a:spLocks noChangeArrowheads="1"/>
          </p:cNvSpPr>
          <p:nvPr/>
        </p:nvSpPr>
        <p:spPr bwMode="auto">
          <a:xfrm>
            <a:off x="5508625" y="2636838"/>
            <a:ext cx="18430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chemeClr val="bg1"/>
                </a:solidFill>
                <a:latin typeface="Arial" charset="0"/>
              </a:rPr>
              <a:t>6,6млн. руб. 3,7%</a:t>
            </a:r>
          </a:p>
        </p:txBody>
      </p:sp>
      <p:sp>
        <p:nvSpPr>
          <p:cNvPr id="36905" name="Rectangle 28"/>
          <p:cNvSpPr>
            <a:spLocks noChangeArrowheads="1"/>
          </p:cNvSpPr>
          <p:nvPr/>
        </p:nvSpPr>
        <p:spPr bwMode="auto">
          <a:xfrm>
            <a:off x="684213" y="4149725"/>
            <a:ext cx="1441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solidFill>
                  <a:schemeClr val="bg1"/>
                </a:solidFill>
                <a:latin typeface="Arial" charset="0"/>
              </a:rPr>
              <a:t>. </a:t>
            </a:r>
          </a:p>
        </p:txBody>
      </p:sp>
      <p:graphicFrame>
        <p:nvGraphicFramePr>
          <p:cNvPr id="36894" name="Object 30"/>
          <p:cNvGraphicFramePr>
            <a:graphicFrameLocks noChangeAspect="1"/>
          </p:cNvGraphicFramePr>
          <p:nvPr/>
        </p:nvGraphicFramePr>
        <p:xfrm>
          <a:off x="1835150" y="2852738"/>
          <a:ext cx="6553200" cy="5218112"/>
        </p:xfrm>
        <a:graphic>
          <a:graphicData uri="http://schemas.openxmlformats.org/presentationml/2006/ole">
            <p:oleObj spid="_x0000_s36894" name="Диаграмма" r:id="rId6" imgW="6096075" imgH="4067089" progId="MSGraph.Chart.8">
              <p:embed followColorScheme="full"/>
            </p:oleObj>
          </a:graphicData>
        </a:graphic>
      </p:graphicFrame>
      <p:sp>
        <p:nvSpPr>
          <p:cNvPr id="36906" name="Rectangle 31"/>
          <p:cNvSpPr>
            <a:spLocks noChangeArrowheads="1"/>
          </p:cNvSpPr>
          <p:nvPr/>
        </p:nvSpPr>
        <p:spPr bwMode="auto">
          <a:xfrm>
            <a:off x="2484438" y="4652963"/>
            <a:ext cx="1711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solidFill>
                  <a:schemeClr val="bg1"/>
                </a:solidFill>
                <a:latin typeface="Arial" charset="0"/>
              </a:rPr>
              <a:t>100,8%</a:t>
            </a:r>
          </a:p>
        </p:txBody>
      </p:sp>
      <p:sp>
        <p:nvSpPr>
          <p:cNvPr id="36907" name="Rectangle 32"/>
          <p:cNvSpPr>
            <a:spLocks noChangeArrowheads="1"/>
          </p:cNvSpPr>
          <p:nvPr/>
        </p:nvSpPr>
        <p:spPr bwMode="auto">
          <a:xfrm>
            <a:off x="3851275" y="5157788"/>
            <a:ext cx="1946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solidFill>
                  <a:schemeClr val="bg1"/>
                </a:solidFill>
                <a:latin typeface="Arial" charset="0"/>
              </a:rPr>
              <a:t>99,5%</a:t>
            </a:r>
          </a:p>
        </p:txBody>
      </p:sp>
      <p:sp>
        <p:nvSpPr>
          <p:cNvPr id="36908" name="Rectangle 34"/>
          <p:cNvSpPr>
            <a:spLocks noChangeArrowheads="1"/>
          </p:cNvSpPr>
          <p:nvPr/>
        </p:nvSpPr>
        <p:spPr bwMode="auto">
          <a:xfrm>
            <a:off x="2268538" y="5157788"/>
            <a:ext cx="1673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chemeClr val="bg1"/>
                </a:solidFill>
                <a:latin typeface="Arial" charset="0"/>
              </a:rPr>
              <a:t>113,3%</a:t>
            </a:r>
          </a:p>
        </p:txBody>
      </p:sp>
      <p:sp>
        <p:nvSpPr>
          <p:cNvPr id="36909" name="Rectangle 35"/>
          <p:cNvSpPr>
            <a:spLocks noChangeArrowheads="1"/>
          </p:cNvSpPr>
          <p:nvPr/>
        </p:nvSpPr>
        <p:spPr bwMode="auto">
          <a:xfrm>
            <a:off x="2339975" y="3716338"/>
            <a:ext cx="4572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latin typeface="Arial" charset="0"/>
              </a:rPr>
              <a:t>% исполнения за 2017 г.</a:t>
            </a:r>
          </a:p>
          <a:p>
            <a:pPr algn="ctr"/>
            <a:r>
              <a:rPr lang="ru-RU" sz="1600" b="1">
                <a:latin typeface="Arial" charset="0"/>
              </a:rPr>
              <a:t>– 100,4%</a:t>
            </a:r>
          </a:p>
          <a:p>
            <a:pPr algn="ctr"/>
            <a:r>
              <a:rPr lang="ru-RU" sz="1400" b="1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3"/>
          <p:cNvSpPr>
            <a:spLocks noChangeArrowheads="1"/>
          </p:cNvSpPr>
          <p:nvPr/>
        </p:nvSpPr>
        <p:spPr bwMode="auto">
          <a:xfrm>
            <a:off x="0" y="825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>
              <a:latin typeface="Calibri" pitchFamily="34" charset="0"/>
            </a:endParaRPr>
          </a:p>
        </p:txBody>
      </p:sp>
      <p:sp>
        <p:nvSpPr>
          <p:cNvPr id="38914" name="Rectangle 4"/>
          <p:cNvSpPr>
            <a:spLocks noChangeArrowheads="1"/>
          </p:cNvSpPr>
          <p:nvPr/>
        </p:nvSpPr>
        <p:spPr bwMode="auto">
          <a:xfrm>
            <a:off x="0" y="825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>
              <a:latin typeface="Calibri" pitchFamily="34" charset="0"/>
            </a:endParaRPr>
          </a:p>
        </p:txBody>
      </p:sp>
      <p:sp>
        <p:nvSpPr>
          <p:cNvPr id="38915" name="Rectangle 2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>
                <a:latin typeface="Calibri" pitchFamily="34" charset="0"/>
              </a:rPr>
              <a:t> </a:t>
            </a:r>
            <a:r>
              <a:rPr lang="ru-RU" altLang="ru-RU" sz="2000" b="1"/>
              <a:t>Структура безвозмездных поступлений в бюджет Тейковского муниципального  района   за 2017 год,      ( в тыс. руб.)</a:t>
            </a:r>
          </a:p>
        </p:txBody>
      </p:sp>
      <p:graphicFrame>
        <p:nvGraphicFramePr>
          <p:cNvPr id="38955" name="Group 43"/>
          <p:cNvGraphicFramePr>
            <a:graphicFrameLocks noGrp="1"/>
          </p:cNvGraphicFramePr>
          <p:nvPr>
            <p:ph idx="4294967295"/>
          </p:nvPr>
        </p:nvGraphicFramePr>
        <p:xfrm>
          <a:off x="179388" y="1196975"/>
          <a:ext cx="8640762" cy="4841875"/>
        </p:xfrm>
        <a:graphic>
          <a:graphicData uri="http://schemas.openxmlformats.org/drawingml/2006/table">
            <a:tbl>
              <a:tblPr/>
              <a:tblGrid>
                <a:gridCol w="5472112"/>
                <a:gridCol w="2089150"/>
                <a:gridCol w="1079500"/>
              </a:tblGrid>
              <a:tr h="8080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Наименование показателя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%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Всего, в  том числе: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131872,9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Дотации 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69075,4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52,38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Субвенции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55543,2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42,12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32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Субсидии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7182,7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5,45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Иные межбюджетные трансферты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49,9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0,04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Возврат остатков субвенций, субсидий, межбюджетных трансфертов, имеющих целевое назначение прошлых лет из бюджета района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- 33,5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- 0,03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Доходы бюджета от возврата остатков иных межбюджетных трансфертов, имеющих целевое назначение прошлых лет из бюджетов поселений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55,2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0,04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18487" cy="130175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1800" b="0" smtClean="0"/>
              <a:t>Исполнение по налоговым и неналоговым доходам  бюджета Тейковского муниципального района по видам доходов за 2017 г. (в тыс. руб.)</a:t>
            </a:r>
          </a:p>
        </p:txBody>
      </p:sp>
      <p:graphicFrame>
        <p:nvGraphicFramePr>
          <p:cNvPr id="40038" name="Group 102"/>
          <p:cNvGraphicFramePr>
            <a:graphicFrameLocks noGrp="1"/>
          </p:cNvGraphicFramePr>
          <p:nvPr/>
        </p:nvGraphicFramePr>
        <p:xfrm>
          <a:off x="395288" y="1052513"/>
          <a:ext cx="8497887" cy="5719762"/>
        </p:xfrm>
        <a:graphic>
          <a:graphicData uri="http://schemas.openxmlformats.org/drawingml/2006/table">
            <a:tbl>
              <a:tblPr/>
              <a:tblGrid>
                <a:gridCol w="835025"/>
                <a:gridCol w="2738437"/>
                <a:gridCol w="1641475"/>
                <a:gridCol w="1641475"/>
                <a:gridCol w="1641475"/>
              </a:tblGrid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Наименование показателя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Утверждено на 2017 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Исполнено 2017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% исполнения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Налоговые  доходы, всего  (тыс.руб.)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40561,2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40889,4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100,8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1.1.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Налог на доходы физических лиц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33504,0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33735,5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100,7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1.2.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Налоги на товары (работы, услуги), реализуемые на территории РФ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5000,2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5082,5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101,6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1.3.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Налоги на совокупный доход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1897,0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1791,7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94,4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1.4.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Налоги, сборы и регулярные платежи за пользование природными ресурсами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160,0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276,6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172,9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1.5.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Государственная пошлина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 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- 3,1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Неналоговые доходы, всего  (тыс.руб.)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5850,1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6631,0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113,3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2.1.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2604,8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2906,2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111,6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2.2.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Платежи при пользовании природными ресурсами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168,4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265,8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157,8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2.3.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Доходы от оказания платных услуг (работ) и компенсация затрат государства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1763,9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1763,9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100,0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2.4.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988,5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1165,3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117,9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2.5.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Штрафы, санкции, возмещение ущерба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174,7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379,9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  217,5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2.6.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Прочие неналоговые доходы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149,8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149,9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100,1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ВСЕГО: (тыс.руб.)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46411,3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47520,4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102,4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/>
              <a:t>Объем муниципального долга </a:t>
            </a:r>
          </a:p>
        </p:txBody>
      </p:sp>
      <p:sp>
        <p:nvSpPr>
          <p:cNvPr id="7577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На 01.01.2017 г.    -     0,0 тыс.руб.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На 01.01.2018 г.    -     0,0 тыс.руб.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85" name="Group 77"/>
          <p:cNvGraphicFramePr>
            <a:graphicFrameLocks noGrp="1"/>
          </p:cNvGraphicFramePr>
          <p:nvPr>
            <p:ph idx="4294967295"/>
          </p:nvPr>
        </p:nvGraphicFramePr>
        <p:xfrm>
          <a:off x="539750" y="1268413"/>
          <a:ext cx="8245475" cy="4746625"/>
        </p:xfrm>
        <a:graphic>
          <a:graphicData uri="http://schemas.openxmlformats.org/drawingml/2006/table">
            <a:tbl>
              <a:tblPr/>
              <a:tblGrid>
                <a:gridCol w="3282950"/>
                <a:gridCol w="1839913"/>
                <a:gridCol w="1681162"/>
                <a:gridCol w="1441450"/>
              </a:tblGrid>
              <a:tr h="7953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Наименование разделов КБК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Утверждено 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Исполнено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181802,6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176780,6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97,2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0100 Общегосударственные вопросы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24216,0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22983,6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0300 Национальная безопасность и правоохранительная   деятельность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4701,0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4397,1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93,5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0400 Национальная экономика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10087,8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8575,0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85,0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0500 Жилищно-коммунальное хозяйство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15272,1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13512,7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88,5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0700 Образование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115418,0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115246,2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0800  Культура, кинематография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9452,6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9411,0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99,6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1000 Социальная политика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2477,3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2477,3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1100 Физическая культура и спорт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177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177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99,9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3071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cs typeface="Times New Roman" pitchFamily="18" charset="0"/>
              </a:rPr>
              <a:t>Структура расходов бюджета Тейковского муниципального района </a:t>
            </a:r>
          </a:p>
          <a:p>
            <a:pPr algn="ctr"/>
            <a:r>
              <a:rPr lang="ru-RU" altLang="ru-RU" sz="2000" b="1" i="1">
                <a:cs typeface="Times New Roman" pitchFamily="18" charset="0"/>
              </a:rPr>
              <a:t>по функциональной   направленности,    за 2017 год.       </a:t>
            </a:r>
            <a:r>
              <a:rPr lang="ru-RU" altLang="ru-RU" sz="1600" b="1" i="1">
                <a:cs typeface="Times New Roman" pitchFamily="18" charset="0"/>
              </a:rPr>
              <a:t>тыс. руб.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лен">
  <a:themeElements>
    <a:clrScheme name="Клен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Клен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лен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6992</TotalTime>
  <Words>1997</Words>
  <Application>Microsoft Office PowerPoint</Application>
  <PresentationFormat>Экран (4:3)</PresentationFormat>
  <Paragraphs>728</Paragraphs>
  <Slides>32</Slides>
  <Notes>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40" baseType="lpstr">
      <vt:lpstr>Times New Roman</vt:lpstr>
      <vt:lpstr>Arial</vt:lpstr>
      <vt:lpstr>Wingdings</vt:lpstr>
      <vt:lpstr>Calibri</vt:lpstr>
      <vt:lpstr>Tahoma</vt:lpstr>
      <vt:lpstr>Клен</vt:lpstr>
      <vt:lpstr>Клен</vt:lpstr>
      <vt:lpstr>Диаграмма</vt:lpstr>
      <vt:lpstr>БЮДЖЕТ ДЛЯ ГРАЖДАН  Исполнение бюджета Тейковского муниципального района за 2017 год </vt:lpstr>
      <vt:lpstr>Основные показатели социально-экономического развития  Тейковского муниципального района  (в млн.руб.)</vt:lpstr>
      <vt:lpstr>Основные показатели исполнения бюджета Тейковского муниципального района за 2017 год (в тыс.руб.)</vt:lpstr>
      <vt:lpstr>Слайд 4</vt:lpstr>
      <vt:lpstr>Структура исполнения доходов бюджета Тейковского муниципального района   за 2017 год.</vt:lpstr>
      <vt:lpstr>Слайд 6</vt:lpstr>
      <vt:lpstr>Исполнение по налоговым и неналоговым доходам  бюджета Тейковского муниципального района по видам доходов за 2017 г. (в тыс. руб.)</vt:lpstr>
      <vt:lpstr>Объем муниципального долга </vt:lpstr>
      <vt:lpstr>Слайд 9</vt:lpstr>
      <vt:lpstr>Муниципальные программы Тейковского муниципального района  (в тыс. руб.)</vt:lpstr>
      <vt:lpstr>Муниципальные программы Тейковского муниципального района  (в тыс. руб.)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Контактные телефоны:</vt:lpstr>
      <vt:lpstr> Благодарим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муниципального образования «Усть-Илимский район» за 2015 год</dc:title>
  <dc:creator>User</dc:creator>
  <cp:lastModifiedBy>Райфинотдел</cp:lastModifiedBy>
  <cp:revision>191</cp:revision>
  <dcterms:created xsi:type="dcterms:W3CDTF">2016-05-10T06:05:12Z</dcterms:created>
  <dcterms:modified xsi:type="dcterms:W3CDTF">2018-04-18T06:33:00Z</dcterms:modified>
</cp:coreProperties>
</file>